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79" r:id="rId19"/>
    <p:sldId id="274" r:id="rId20"/>
    <p:sldId id="280" r:id="rId21"/>
    <p:sldId id="276" r:id="rId2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04AEB4-1A6D-435B-9642-5E46BAFDE96E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FDA9B3-0DA7-4CFE-977B-D6DC51F700C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2F9EA7-4AD6-45AC-AA19-FDBD10909FE1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9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2B1E7D-36C2-4ED3-97F9-1D96796F055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CFB9C-A792-4B87-9722-53E44B9D5417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509B7-7C70-4237-89DF-4B69CEDFCBC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C366D-1DF0-4D85-B0CC-F417515CCFA9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265B6-FC7F-4058-9A4E-DA327F661A4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F77CA-C32E-4E1D-B518-8437797810AA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20307-69B3-4307-B69F-6C417FF1B17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FBA2A6-94DD-4A6F-A20A-3AE11F986DEF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BEF493-3AE4-450C-B910-AC0096F4130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41EE6-A0B1-4916-B636-A1D13BC96858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CC191-38D9-445A-BFEF-A7866BB49F7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C8C9C-6F00-492F-9DE1-A5EAD4D7549A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09097-A522-411E-918F-A5D5BC4CADD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9927D-A5B1-4D88-8555-C52D5F4C7076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4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F7E8B-114D-42A0-BF69-0B373FB06F9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0A4282-A1D7-488A-B455-82C2914D6FF7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DFE46C-D51E-4F73-B620-3D928A13100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F08C2-1CDB-46F4-A4F5-3F85A58E447E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6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CC640-5E76-4BBA-B188-029F3D755D3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E8D26E-BBAB-4A2F-8617-5B73CC6A5FC2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090AA2-7331-4637-8E2C-FCF0178D395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1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8B0161A-431F-4503-BEBE-1549102343F9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EE67E81-ADE7-4B6F-916C-83A4BF7843A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67" r:id="rId2"/>
    <p:sldLayoutId id="2147483975" r:id="rId3"/>
    <p:sldLayoutId id="2147483968" r:id="rId4"/>
    <p:sldLayoutId id="2147483969" r:id="rId5"/>
    <p:sldLayoutId id="2147483970" r:id="rId6"/>
    <p:sldLayoutId id="2147483976" r:id="rId7"/>
    <p:sldLayoutId id="2147483971" r:id="rId8"/>
    <p:sldLayoutId id="2147483977" r:id="rId9"/>
    <p:sldLayoutId id="2147483972" r:id="rId10"/>
    <p:sldLayoutId id="21474839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4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1524000" y="457200"/>
            <a:ext cx="6062663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Elecciones Estatales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En el ámbito administrativo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914400" y="2057400"/>
            <a:ext cx="7391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400">
                <a:latin typeface="Verdana" pitchFamily="34" charset="0"/>
              </a:rPr>
              <a:t>La </a:t>
            </a:r>
            <a:r>
              <a:rPr lang="es-MX" sz="1400" b="1">
                <a:latin typeface="Verdana" pitchFamily="34" charset="0"/>
              </a:rPr>
              <a:t>Comisión Estatal Electoral </a:t>
            </a:r>
            <a:r>
              <a:rPr lang="es-MX" sz="1400">
                <a:latin typeface="Verdana" pitchFamily="34" charset="0"/>
              </a:rPr>
              <a:t>(</a:t>
            </a:r>
            <a:r>
              <a:rPr lang="es-MX" sz="1400" b="1">
                <a:latin typeface="Verdana" pitchFamily="34" charset="0"/>
              </a:rPr>
              <a:t>CEE</a:t>
            </a:r>
            <a:r>
              <a:rPr lang="es-MX" sz="1400">
                <a:latin typeface="Verdana" pitchFamily="34" charset="0"/>
              </a:rPr>
              <a:t>) es el órgano administrativo encargado de las elecciones a nivel estatal, y es la institución responsable de preparar, organizar y vigilar las elecciones de Gobernador, Diputados y Ayuntamientos de Nuevo León. </a:t>
            </a:r>
          </a:p>
          <a:p>
            <a:pPr algn="just"/>
            <a:endParaRPr lang="es-MX" sz="1400">
              <a:latin typeface="Verdana" pitchFamily="34" charset="0"/>
            </a:endParaRPr>
          </a:p>
          <a:p>
            <a:pPr algn="just"/>
            <a:r>
              <a:rPr lang="es-MX" sz="1400">
                <a:latin typeface="Verdana" pitchFamily="34" charset="0"/>
              </a:rPr>
              <a:t>Sus atribuciones y actividades son muy semejantes a las del Instituto Federal Electoral, pero a nivel estatal, y cuenta con los siguientes órganos auxiliares:</a:t>
            </a:r>
          </a:p>
        </p:txBody>
      </p:sp>
      <p:pic>
        <p:nvPicPr>
          <p:cNvPr id="9" name="8 Imagen" descr="Urnas-2 copia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733800"/>
            <a:ext cx="31702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066800" y="3886200"/>
            <a:ext cx="2771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1200" b="1">
                <a:latin typeface="Verdana" pitchFamily="34" charset="0"/>
              </a:rPr>
              <a:t> Comisión Municipal Electoral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066800" y="4343400"/>
            <a:ext cx="2444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1200" b="1">
                <a:latin typeface="Verdana" pitchFamily="34" charset="0"/>
              </a:rPr>
              <a:t> Mesa Directiva de Casilla</a:t>
            </a:r>
          </a:p>
        </p:txBody>
      </p:sp>
      <p:pic>
        <p:nvPicPr>
          <p:cNvPr id="17" name="16 Imagen" descr="MD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724400"/>
            <a:ext cx="7048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 descr="MD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676775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3 Imagen" descr="MD3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4648200"/>
            <a:ext cx="809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18 Imagen" descr="MD5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4743450"/>
            <a:ext cx="771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Imagen" descr="MD2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5229225"/>
            <a:ext cx="8763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19 Imagen" descr="MD8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90600" y="5210175"/>
            <a:ext cx="8667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 descr="MD6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05000" y="5276850"/>
            <a:ext cx="7334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MD9.gif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5257800"/>
            <a:ext cx="7524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Elecciones Estatales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En el ámbito jurisdiccional</a:t>
            </a:r>
          </a:p>
        </p:txBody>
      </p:sp>
      <p:sp>
        <p:nvSpPr>
          <p:cNvPr id="16388" name="5 CuadroTexto"/>
          <p:cNvSpPr txBox="1">
            <a:spLocks noChangeArrowheads="1"/>
          </p:cNvSpPr>
          <p:nvPr/>
        </p:nvSpPr>
        <p:spPr bwMode="auto">
          <a:xfrm>
            <a:off x="914400" y="2057400"/>
            <a:ext cx="739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400">
                <a:latin typeface="Verdana" pitchFamily="34" charset="0"/>
              </a:rPr>
              <a:t>El </a:t>
            </a:r>
            <a:r>
              <a:rPr lang="es-MX" sz="1400" b="1">
                <a:latin typeface="Verdana" pitchFamily="34" charset="0"/>
              </a:rPr>
              <a:t>Tribunal Electoral del Estado </a:t>
            </a:r>
            <a:r>
              <a:rPr lang="es-MX" sz="1400">
                <a:latin typeface="Verdana" pitchFamily="34" charset="0"/>
              </a:rPr>
              <a:t>(</a:t>
            </a:r>
            <a:r>
              <a:rPr lang="es-MX" sz="1400" b="1">
                <a:latin typeface="Verdana" pitchFamily="34" charset="0"/>
              </a:rPr>
              <a:t>TEE</a:t>
            </a:r>
            <a:r>
              <a:rPr lang="es-MX" sz="1400">
                <a:latin typeface="Verdana" pitchFamily="34" charset="0"/>
              </a:rPr>
              <a:t>) es el órgano jurisdiccional en las elecciones a nivel estatal, y tiene las siguientes características: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914400" y="2819400"/>
            <a:ext cx="7467600" cy="295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Órgano jurisdiccional</a:t>
            </a:r>
            <a:r>
              <a:rPr lang="es-MX" sz="1050" dirty="0">
                <a:latin typeface="+mn-lt"/>
              </a:rPr>
              <a:t> </a:t>
            </a:r>
            <a:r>
              <a:rPr lang="es-MX" sz="1050" b="1" dirty="0">
                <a:latin typeface="+mn-lt"/>
              </a:rPr>
              <a:t>estatal</a:t>
            </a:r>
            <a:r>
              <a:rPr lang="es-MX" sz="1050" dirty="0">
                <a:latin typeface="+mn-lt"/>
              </a:rPr>
              <a:t>: establece el derecho aplicable que ha de prevalecer en cada caso concreto materia de controversia, y su competencia está circunscrita al ámbito territorial estatal.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05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Independiente</a:t>
            </a:r>
            <a:r>
              <a:rPr lang="es-MX" sz="1050" dirty="0">
                <a:latin typeface="+mn-lt"/>
              </a:rPr>
              <a:t>: no pertenece a ningún poder gubernamental, ya que no forma parte ni del poder ejecutivo, ni del legislativo ni del judicial.</a:t>
            </a:r>
            <a:endParaRPr lang="es-MX" sz="1050" b="1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05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Autónomo</a:t>
            </a:r>
            <a:r>
              <a:rPr lang="es-MX" sz="1050" dirty="0">
                <a:latin typeface="+mn-lt"/>
              </a:rPr>
              <a:t>: tiene libertad para dictar su régimen interno, tanto para autogobernarse, como para el ejercicio de su función.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05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Permanente</a:t>
            </a:r>
            <a:r>
              <a:rPr lang="es-MX" sz="1050" dirty="0">
                <a:latin typeface="+mn-lt"/>
              </a:rPr>
              <a:t>: funciona tanto en período electoral, como entre dos procesos electorales.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05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Máxima autoridad</a:t>
            </a:r>
            <a:r>
              <a:rPr lang="es-MX" sz="1050" dirty="0">
                <a:latin typeface="+mn-lt"/>
              </a:rPr>
              <a:t> para el control de la legalidad electoral: en el Estado, no hay ningún órgano revisor de los actos y resoluciones del Tribunal.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105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1050" b="1" dirty="0">
                <a:latin typeface="+mn-lt"/>
              </a:rPr>
              <a:t>Garante de legalidad: </a:t>
            </a:r>
            <a:r>
              <a:rPr lang="es-MX" sz="1050" dirty="0">
                <a:latin typeface="+mn-lt"/>
              </a:rPr>
              <a:t>El Tribunal garantizará que los actos y resoluciones se sujeten invariablemente al principio de legalidad.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>
              <a:latin typeface="+mn-lt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 descr="balanza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895600"/>
            <a:ext cx="2438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9 Imagen" descr="TEE LOGO.gif"/>
          <p:cNvPicPr>
            <a:picLocks noChangeAspect="1"/>
          </p:cNvPicPr>
          <p:nvPr/>
        </p:nvPicPr>
        <p:blipFill>
          <a:blip r:embed="rId3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17413" name="13 CuadroTexto"/>
          <p:cNvSpPr txBox="1">
            <a:spLocks noChangeArrowheads="1"/>
          </p:cNvSpPr>
          <p:nvPr/>
        </p:nvSpPr>
        <p:spPr bwMode="auto">
          <a:xfrm>
            <a:off x="1066800" y="1981200"/>
            <a:ext cx="685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>
                <a:latin typeface="Verdana" pitchFamily="34" charset="0"/>
              </a:rPr>
              <a:t>Las principales </a:t>
            </a:r>
            <a:r>
              <a:rPr lang="es-MX" b="1">
                <a:latin typeface="Verdana" pitchFamily="34" charset="0"/>
              </a:rPr>
              <a:t>funciones</a:t>
            </a:r>
            <a:r>
              <a:rPr lang="es-MX">
                <a:latin typeface="Verdana" pitchFamily="34" charset="0"/>
              </a:rPr>
              <a:t> del Tribunal Electoral del Estado, son las siguientes:</a:t>
            </a: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143000" y="2971800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MX" sz="1400">
                <a:latin typeface="Verdana" pitchFamily="34" charset="0"/>
              </a:rPr>
              <a:t> Control de legalidad al resolver los medios de impugnación (demandas) que se interpongan durante el proceso electoral, o en el tiempo que medie entre cada uno.</a:t>
            </a:r>
          </a:p>
          <a:p>
            <a:pPr algn="just">
              <a:buFont typeface="Arial" charset="0"/>
              <a:buChar char="•"/>
            </a:pPr>
            <a:endParaRPr lang="es-MX" sz="14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400">
                <a:latin typeface="Verdana" pitchFamily="34" charset="0"/>
              </a:rPr>
              <a:t> Coadyuvar en la promoción y difusión de la cultura democrática, así como de los derechos y obligaciones de carácter político-electoral de los ciudadanos.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Etapas Electorales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600200" y="3429000"/>
            <a:ext cx="2430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Proceso Electoral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4953000" y="3429000"/>
            <a:ext cx="3089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Interproceso Electoral</a:t>
            </a:r>
          </a:p>
        </p:txBody>
      </p:sp>
      <p:sp>
        <p:nvSpPr>
          <p:cNvPr id="18438" name="14 CuadroTexto"/>
          <p:cNvSpPr txBox="1">
            <a:spLocks noChangeArrowheads="1"/>
          </p:cNvSpPr>
          <p:nvPr/>
        </p:nvSpPr>
        <p:spPr bwMode="auto">
          <a:xfrm>
            <a:off x="1143000" y="1981200"/>
            <a:ext cx="701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>
                <a:latin typeface="Verdana" pitchFamily="34" charset="0"/>
              </a:rPr>
              <a:t>Considerando que en Nuevo León las elecciones para elegir Gobernador son cada 6 años, mientras que las elecciones para Diputados locales y Ayuntamientos son cada 3 años, podemos identificar 2 etapas.</a:t>
            </a:r>
          </a:p>
        </p:txBody>
      </p:sp>
      <p:cxnSp>
        <p:nvCxnSpPr>
          <p:cNvPr id="28" name="27 Conector recto"/>
          <p:cNvCxnSpPr/>
          <p:nvPr/>
        </p:nvCxnSpPr>
        <p:spPr>
          <a:xfrm rot="5400000" flipH="1" flipV="1">
            <a:off x="1752600" y="5029200"/>
            <a:ext cx="4572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5400000" flipH="1" flipV="1">
            <a:off x="4953000" y="5029200"/>
            <a:ext cx="4572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29 CuadroTexto"/>
          <p:cNvSpPr txBox="1">
            <a:spLocks noChangeArrowheads="1"/>
          </p:cNvSpPr>
          <p:nvPr/>
        </p:nvSpPr>
        <p:spPr bwMode="auto">
          <a:xfrm>
            <a:off x="1447800" y="4038600"/>
            <a:ext cx="10191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Gobernador</a:t>
            </a:r>
          </a:p>
        </p:txBody>
      </p:sp>
      <p:sp>
        <p:nvSpPr>
          <p:cNvPr id="31" name="30 CuadroTexto"/>
          <p:cNvSpPr txBox="1">
            <a:spLocks noChangeArrowheads="1"/>
          </p:cNvSpPr>
          <p:nvPr/>
        </p:nvSpPr>
        <p:spPr bwMode="auto">
          <a:xfrm>
            <a:off x="1524000" y="4267200"/>
            <a:ext cx="898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Diputados</a:t>
            </a:r>
          </a:p>
        </p:txBody>
      </p:sp>
      <p:sp>
        <p:nvSpPr>
          <p:cNvPr id="32" name="31 CuadroTexto"/>
          <p:cNvSpPr txBox="1">
            <a:spLocks noChangeArrowheads="1"/>
          </p:cNvSpPr>
          <p:nvPr/>
        </p:nvSpPr>
        <p:spPr bwMode="auto">
          <a:xfrm>
            <a:off x="1371600" y="4495800"/>
            <a:ext cx="12493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Ayuntamientos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3276600" y="5334000"/>
            <a:ext cx="533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dirty="0">
                <a:latin typeface="+mn-lt"/>
              </a:rPr>
              <a:t>2012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1752600" y="5334000"/>
            <a:ext cx="533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dirty="0">
                <a:latin typeface="+mn-lt"/>
              </a:rPr>
              <a:t>2009</a:t>
            </a:r>
          </a:p>
        </p:txBody>
      </p:sp>
      <p:cxnSp>
        <p:nvCxnSpPr>
          <p:cNvPr id="44" name="43 Conector recto"/>
          <p:cNvCxnSpPr/>
          <p:nvPr/>
        </p:nvCxnSpPr>
        <p:spPr>
          <a:xfrm rot="5400000" flipH="1" flipV="1">
            <a:off x="3276600" y="5029200"/>
            <a:ext cx="4572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5" name="44 CuadroTexto"/>
          <p:cNvSpPr txBox="1">
            <a:spLocks noChangeArrowheads="1"/>
          </p:cNvSpPr>
          <p:nvPr/>
        </p:nvSpPr>
        <p:spPr bwMode="auto">
          <a:xfrm>
            <a:off x="3048000" y="4267200"/>
            <a:ext cx="898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Diputados</a:t>
            </a:r>
          </a:p>
        </p:txBody>
      </p:sp>
      <p:sp>
        <p:nvSpPr>
          <p:cNvPr id="46" name="45 CuadroTexto"/>
          <p:cNvSpPr txBox="1">
            <a:spLocks noChangeArrowheads="1"/>
          </p:cNvSpPr>
          <p:nvPr/>
        </p:nvSpPr>
        <p:spPr bwMode="auto">
          <a:xfrm>
            <a:off x="2895600" y="4495800"/>
            <a:ext cx="12493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Ayuntamientos</a:t>
            </a:r>
          </a:p>
        </p:txBody>
      </p:sp>
      <p:sp>
        <p:nvSpPr>
          <p:cNvPr id="47" name="46 CuadroTexto"/>
          <p:cNvSpPr txBox="1">
            <a:spLocks noChangeArrowheads="1"/>
          </p:cNvSpPr>
          <p:nvPr/>
        </p:nvSpPr>
        <p:spPr bwMode="auto">
          <a:xfrm>
            <a:off x="4648200" y="4038600"/>
            <a:ext cx="10191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Gobernador</a:t>
            </a:r>
          </a:p>
        </p:txBody>
      </p:sp>
      <p:sp>
        <p:nvSpPr>
          <p:cNvPr id="48" name="47 CuadroTexto"/>
          <p:cNvSpPr txBox="1">
            <a:spLocks noChangeArrowheads="1"/>
          </p:cNvSpPr>
          <p:nvPr/>
        </p:nvSpPr>
        <p:spPr bwMode="auto">
          <a:xfrm>
            <a:off x="4724400" y="4267200"/>
            <a:ext cx="898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Diputados</a:t>
            </a:r>
          </a:p>
        </p:txBody>
      </p:sp>
      <p:sp>
        <p:nvSpPr>
          <p:cNvPr id="49" name="48 CuadroTexto"/>
          <p:cNvSpPr txBox="1">
            <a:spLocks noChangeArrowheads="1"/>
          </p:cNvSpPr>
          <p:nvPr/>
        </p:nvSpPr>
        <p:spPr bwMode="auto">
          <a:xfrm>
            <a:off x="4572000" y="4495800"/>
            <a:ext cx="12493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Ayuntamientos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4953000" y="5334000"/>
            <a:ext cx="533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dirty="0">
                <a:latin typeface="+mn-lt"/>
              </a:rPr>
              <a:t>2015</a:t>
            </a:r>
          </a:p>
        </p:txBody>
      </p:sp>
      <p:cxnSp>
        <p:nvCxnSpPr>
          <p:cNvPr id="51" name="50 Conector recto"/>
          <p:cNvCxnSpPr/>
          <p:nvPr/>
        </p:nvCxnSpPr>
        <p:spPr>
          <a:xfrm rot="5400000" flipH="1" flipV="1">
            <a:off x="6477000" y="5029200"/>
            <a:ext cx="4572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6477000" y="5334000"/>
            <a:ext cx="5334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dirty="0">
                <a:latin typeface="+mn-lt"/>
              </a:rPr>
              <a:t>2018</a:t>
            </a:r>
          </a:p>
        </p:txBody>
      </p:sp>
      <p:sp>
        <p:nvSpPr>
          <p:cNvPr id="53" name="52 CuadroTexto"/>
          <p:cNvSpPr txBox="1">
            <a:spLocks noChangeArrowheads="1"/>
          </p:cNvSpPr>
          <p:nvPr/>
        </p:nvSpPr>
        <p:spPr bwMode="auto">
          <a:xfrm>
            <a:off x="6248400" y="4267200"/>
            <a:ext cx="8985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Diputados</a:t>
            </a:r>
          </a:p>
        </p:txBody>
      </p:sp>
      <p:sp>
        <p:nvSpPr>
          <p:cNvPr id="54" name="53 CuadroTexto"/>
          <p:cNvSpPr txBox="1">
            <a:spLocks noChangeArrowheads="1"/>
          </p:cNvSpPr>
          <p:nvPr/>
        </p:nvSpPr>
        <p:spPr bwMode="auto">
          <a:xfrm>
            <a:off x="6096000" y="4495800"/>
            <a:ext cx="12493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>
                <a:latin typeface="Verdana" pitchFamily="34" charset="0"/>
              </a:rPr>
              <a:t>Ayuntamientos</a:t>
            </a:r>
          </a:p>
        </p:txBody>
      </p:sp>
      <p:cxnSp>
        <p:nvCxnSpPr>
          <p:cNvPr id="63" name="62 Conector recto de flecha"/>
          <p:cNvCxnSpPr/>
          <p:nvPr/>
        </p:nvCxnSpPr>
        <p:spPr>
          <a:xfrm>
            <a:off x="1447800" y="5029200"/>
            <a:ext cx="6248400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25 CuadroTexto"/>
          <p:cNvSpPr txBox="1">
            <a:spLocks noChangeArrowheads="1"/>
          </p:cNvSpPr>
          <p:nvPr/>
        </p:nvSpPr>
        <p:spPr bwMode="auto">
          <a:xfrm>
            <a:off x="2133600" y="5105400"/>
            <a:ext cx="8366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800">
                <a:latin typeface="Verdana" pitchFamily="34" charset="0"/>
              </a:rPr>
              <a:t>Interproceso</a:t>
            </a:r>
          </a:p>
        </p:txBody>
      </p:sp>
      <p:sp>
        <p:nvSpPr>
          <p:cNvPr id="27" name="26 CuadroTexto"/>
          <p:cNvSpPr txBox="1">
            <a:spLocks noChangeArrowheads="1"/>
          </p:cNvSpPr>
          <p:nvPr/>
        </p:nvSpPr>
        <p:spPr bwMode="auto">
          <a:xfrm>
            <a:off x="3886200" y="5105400"/>
            <a:ext cx="8366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800">
                <a:latin typeface="Verdana" pitchFamily="34" charset="0"/>
              </a:rPr>
              <a:t>Interproceso</a:t>
            </a:r>
          </a:p>
        </p:txBody>
      </p:sp>
      <p:sp>
        <p:nvSpPr>
          <p:cNvPr id="33" name="32 CuadroTexto"/>
          <p:cNvSpPr txBox="1">
            <a:spLocks noChangeArrowheads="1"/>
          </p:cNvSpPr>
          <p:nvPr/>
        </p:nvSpPr>
        <p:spPr bwMode="auto">
          <a:xfrm>
            <a:off x="5486400" y="5105400"/>
            <a:ext cx="8366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800">
                <a:latin typeface="Verdana" pitchFamily="34" charset="0"/>
              </a:rPr>
              <a:t>Interproceso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0" grpId="0"/>
      <p:bldP spid="31" grpId="0"/>
      <p:bldP spid="32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26" grpId="0"/>
      <p:bldP spid="27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Etapas Electorales</a:t>
            </a:r>
          </a:p>
        </p:txBody>
      </p:sp>
      <p:sp>
        <p:nvSpPr>
          <p:cNvPr id="19460" name="13 CuadroTexto"/>
          <p:cNvSpPr txBox="1">
            <a:spLocks noChangeArrowheads="1"/>
          </p:cNvSpPr>
          <p:nvPr/>
        </p:nvSpPr>
        <p:spPr bwMode="auto">
          <a:xfrm>
            <a:off x="990600" y="1447800"/>
            <a:ext cx="739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Verdana" pitchFamily="34" charset="0"/>
              </a:rPr>
              <a:t>Diferencias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600200" y="1905000"/>
            <a:ext cx="2430463" cy="530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latin typeface="+mn-lt"/>
              </a:rPr>
              <a:t>Proceso Electoral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50" b="1" dirty="0">
                <a:latin typeface="+mn-lt"/>
              </a:rPr>
              <a:t>Juicios de Inconformidad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5029200" y="1905000"/>
            <a:ext cx="308927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b="1">
                <a:latin typeface="Verdana" pitchFamily="34" charset="0"/>
              </a:rPr>
              <a:t>Interproceso Electoral</a:t>
            </a:r>
          </a:p>
          <a:p>
            <a:pPr algn="ctr"/>
            <a:r>
              <a:rPr lang="es-MX" sz="1100" b="1">
                <a:latin typeface="Verdana" pitchFamily="34" charset="0"/>
              </a:rPr>
              <a:t>Recursos de Apelación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295400" y="2514600"/>
            <a:ext cx="304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Inicia el día primero de noviembre del año inmediato anterior a que se realicen las elecciones y concluye cuando los resultados de las mismas sean incontrovertibles.</a:t>
            </a: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5029200" y="2514600"/>
            <a:ext cx="3048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Inicia inmediatamente después de concluido el proceso electoral y termina el 31 de octubre del año anterior al de las elecciones.</a:t>
            </a: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1295400" y="3581400"/>
            <a:ext cx="2819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200">
                <a:latin typeface="Verdana" pitchFamily="34" charset="0"/>
              </a:rPr>
              <a:t>Tiene las siguientes etapas:</a:t>
            </a:r>
          </a:p>
          <a:p>
            <a:endParaRPr lang="es-MX" sz="1200">
              <a:latin typeface="Verdana" pitchFamily="34" charset="0"/>
            </a:endParaRPr>
          </a:p>
          <a:p>
            <a:r>
              <a:rPr lang="es-MX" sz="1200">
                <a:latin typeface="Verdana" pitchFamily="34" charset="0"/>
              </a:rPr>
              <a:t>a) Preparación de la elección.</a:t>
            </a:r>
          </a:p>
          <a:p>
            <a:r>
              <a:rPr lang="es-MX" sz="1200">
                <a:latin typeface="Verdana" pitchFamily="34" charset="0"/>
              </a:rPr>
              <a:t> </a:t>
            </a:r>
          </a:p>
          <a:p>
            <a:r>
              <a:rPr lang="es-MX" sz="1200">
                <a:latin typeface="Verdana" pitchFamily="34" charset="0"/>
              </a:rPr>
              <a:t>b) Jornada electoral.</a:t>
            </a:r>
          </a:p>
          <a:p>
            <a:r>
              <a:rPr lang="es-MX" sz="1200">
                <a:latin typeface="Verdana" pitchFamily="34" charset="0"/>
              </a:rPr>
              <a:t> </a:t>
            </a:r>
          </a:p>
          <a:p>
            <a:r>
              <a:rPr lang="es-MX" sz="1200">
                <a:latin typeface="Verdana" pitchFamily="34" charset="0"/>
              </a:rPr>
              <a:t>c) Resultados y declaraciones de validez de las elecciones.</a:t>
            </a:r>
            <a:endParaRPr lang="es-MX">
              <a:latin typeface="Verdana" pitchFamily="34" charset="0"/>
            </a:endParaRPr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5105400" y="350520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Tiene una sola etapa que es precisamente el Interproceso.</a:t>
            </a:r>
          </a:p>
        </p:txBody>
      </p:sp>
      <p:cxnSp>
        <p:nvCxnSpPr>
          <p:cNvPr id="19" name="18 Conector recto"/>
          <p:cNvCxnSpPr/>
          <p:nvPr/>
        </p:nvCxnSpPr>
        <p:spPr>
          <a:xfrm rot="16200000" flipH="1">
            <a:off x="2857500" y="4076700"/>
            <a:ext cx="3657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295400" y="5257800"/>
            <a:ext cx="2482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>
                <a:latin typeface="Verdana" pitchFamily="34" charset="0"/>
              </a:rPr>
              <a:t>Todas las horas y días hábiles</a:t>
            </a: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5105400" y="5181600"/>
            <a:ext cx="304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Calendario acorde al del Tribunal Superior de Justicia.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6" grpId="0"/>
      <p:bldP spid="1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20484" name="6 CuadroTexto"/>
          <p:cNvSpPr txBox="1">
            <a:spLocks noChangeArrowheads="1"/>
          </p:cNvSpPr>
          <p:nvPr/>
        </p:nvSpPr>
        <p:spPr bwMode="auto">
          <a:xfrm>
            <a:off x="1524000" y="2133600"/>
            <a:ext cx="1706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Integración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524000" y="2514600"/>
            <a:ext cx="274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>
                <a:latin typeface="Verdana" pitchFamily="34" charset="0"/>
              </a:rPr>
              <a:t>3 Magistrados Numerarios (Titulares)</a:t>
            </a:r>
          </a:p>
        </p:txBody>
      </p:sp>
      <p:pic>
        <p:nvPicPr>
          <p:cNvPr id="15" name="14 Imagen" descr="people icon 3 cop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048000"/>
            <a:ext cx="12938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6 Imagen" descr="engineer-icon copia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276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21 CuadroTexto"/>
          <p:cNvSpPr txBox="1">
            <a:spLocks noChangeArrowheads="1"/>
          </p:cNvSpPr>
          <p:nvPr/>
        </p:nvSpPr>
        <p:spPr bwMode="auto">
          <a:xfrm>
            <a:off x="3352800" y="1676400"/>
            <a:ext cx="2430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Proceso Electoral</a:t>
            </a:r>
          </a:p>
        </p:txBody>
      </p:sp>
      <p:pic>
        <p:nvPicPr>
          <p:cNvPr id="23" name="22 Imagen" descr="loyalisland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24 Imagen" descr="SN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048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4876800" y="2514600"/>
            <a:ext cx="3117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1400">
                <a:latin typeface="Verdana" pitchFamily="34" charset="0"/>
              </a:rPr>
              <a:t>2  Magistrados Supernumerarios</a:t>
            </a:r>
          </a:p>
          <a:p>
            <a:pPr algn="ctr"/>
            <a:r>
              <a:rPr lang="es-MX" sz="1400">
                <a:latin typeface="Verdana" pitchFamily="34" charset="0"/>
              </a:rPr>
              <a:t> (Suplentes).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LOGO DEL TRIBUNAL11 copia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667000"/>
            <a:ext cx="35052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9 Imagen" descr="TEE LOGO.gif"/>
          <p:cNvPicPr>
            <a:picLocks noChangeAspect="1"/>
          </p:cNvPicPr>
          <p:nvPr/>
        </p:nvPicPr>
        <p:blipFill>
          <a:blip r:embed="rId3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21509" name="8 CuadroTexto"/>
          <p:cNvSpPr txBox="1">
            <a:spLocks noChangeArrowheads="1"/>
          </p:cNvSpPr>
          <p:nvPr/>
        </p:nvSpPr>
        <p:spPr bwMode="auto">
          <a:xfrm>
            <a:off x="1524000" y="2590800"/>
            <a:ext cx="6553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Funciona con un Magistrado Unitario</a:t>
            </a:r>
          </a:p>
        </p:txBody>
      </p:sp>
      <p:sp>
        <p:nvSpPr>
          <p:cNvPr id="21510" name="21 CuadroTexto"/>
          <p:cNvSpPr txBox="1">
            <a:spLocks noChangeArrowheads="1"/>
          </p:cNvSpPr>
          <p:nvPr/>
        </p:nvSpPr>
        <p:spPr bwMode="auto">
          <a:xfrm>
            <a:off x="3048000" y="1676400"/>
            <a:ext cx="3089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Interproceso Electoral</a:t>
            </a:r>
          </a:p>
        </p:txBody>
      </p:sp>
      <p:sp>
        <p:nvSpPr>
          <p:cNvPr id="21511" name="18 CuadroTexto"/>
          <p:cNvSpPr txBox="1">
            <a:spLocks noChangeArrowheads="1"/>
          </p:cNvSpPr>
          <p:nvPr/>
        </p:nvSpPr>
        <p:spPr bwMode="auto">
          <a:xfrm>
            <a:off x="1524000" y="2133600"/>
            <a:ext cx="1706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Integración</a:t>
            </a:r>
          </a:p>
        </p:txBody>
      </p:sp>
      <p:pic>
        <p:nvPicPr>
          <p:cNvPr id="20" name="19 Imagen" descr="engineer-icon copia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2766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22532" name="7 CuadroTexto"/>
          <p:cNvSpPr txBox="1">
            <a:spLocks noChangeArrowheads="1"/>
          </p:cNvSpPr>
          <p:nvPr/>
        </p:nvSpPr>
        <p:spPr bwMode="auto">
          <a:xfrm>
            <a:off x="2514600" y="1676400"/>
            <a:ext cx="3914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Procedimiento Jurisdiccional</a:t>
            </a:r>
          </a:p>
        </p:txBody>
      </p:sp>
      <p:sp>
        <p:nvSpPr>
          <p:cNvPr id="22533" name="12 CuadroTexto"/>
          <p:cNvSpPr txBox="1">
            <a:spLocks noChangeArrowheads="1"/>
          </p:cNvSpPr>
          <p:nvPr/>
        </p:nvSpPr>
        <p:spPr bwMode="auto">
          <a:xfrm>
            <a:off x="990600" y="2286000"/>
            <a:ext cx="723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>
                <a:latin typeface="Verdana" pitchFamily="34" charset="0"/>
              </a:rPr>
              <a:t>Algunos de los asuntos de que se conocen en los </a:t>
            </a:r>
            <a:r>
              <a:rPr lang="es-MX" b="1">
                <a:latin typeface="Verdana" pitchFamily="34" charset="0"/>
              </a:rPr>
              <a:t>Juicios de Inconformidad</a:t>
            </a:r>
            <a:r>
              <a:rPr lang="es-MX">
                <a:latin typeface="Verdana" pitchFamily="34" charset="0"/>
              </a:rPr>
              <a:t> (Proceso Electoral) y en los </a:t>
            </a:r>
            <a:r>
              <a:rPr lang="es-MX" b="1">
                <a:latin typeface="Verdana" pitchFamily="34" charset="0"/>
              </a:rPr>
              <a:t>Recursos de Apelación</a:t>
            </a:r>
            <a:r>
              <a:rPr lang="es-MX">
                <a:latin typeface="Verdana" pitchFamily="34" charset="0"/>
              </a:rPr>
              <a:t> (Interproceso Electoral), son los siguientes:</a:t>
            </a:r>
          </a:p>
        </p:txBody>
      </p:sp>
      <p:sp>
        <p:nvSpPr>
          <p:cNvPr id="22534" name="16 CuadroTexto"/>
          <p:cNvSpPr txBox="1">
            <a:spLocks noChangeArrowheads="1"/>
          </p:cNvSpPr>
          <p:nvPr/>
        </p:nvSpPr>
        <p:spPr bwMode="auto">
          <a:xfrm>
            <a:off x="1143000" y="3352800"/>
            <a:ext cx="731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MX">
                <a:latin typeface="Verdana" pitchFamily="34" charset="0"/>
              </a:rPr>
              <a:t> Procedimiento de selección de candidatos por los partidos. </a:t>
            </a:r>
          </a:p>
        </p:txBody>
      </p:sp>
      <p:sp>
        <p:nvSpPr>
          <p:cNvPr id="22535" name="17 CuadroTexto"/>
          <p:cNvSpPr txBox="1">
            <a:spLocks noChangeArrowheads="1"/>
          </p:cNvSpPr>
          <p:nvPr/>
        </p:nvSpPr>
        <p:spPr bwMode="auto">
          <a:xfrm>
            <a:off x="1143000" y="3810000"/>
            <a:ext cx="6994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>
                <a:latin typeface="Verdana" pitchFamily="34" charset="0"/>
              </a:rPr>
              <a:t> Registro de candidatos para contender a cargos públicos.</a:t>
            </a:r>
          </a:p>
        </p:txBody>
      </p:sp>
      <p:sp>
        <p:nvSpPr>
          <p:cNvPr id="22536" name="18 CuadroTexto"/>
          <p:cNvSpPr txBox="1">
            <a:spLocks noChangeArrowheads="1"/>
          </p:cNvSpPr>
          <p:nvPr/>
        </p:nvSpPr>
        <p:spPr bwMode="auto">
          <a:xfrm>
            <a:off x="1143000" y="4267200"/>
            <a:ext cx="3621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>
                <a:latin typeface="Verdana" pitchFamily="34" charset="0"/>
              </a:rPr>
              <a:t> Actos de campaña electoral.</a:t>
            </a:r>
          </a:p>
        </p:txBody>
      </p:sp>
      <p:sp>
        <p:nvSpPr>
          <p:cNvPr id="22537" name="19 CuadroTexto"/>
          <p:cNvSpPr txBox="1">
            <a:spLocks noChangeArrowheads="1"/>
          </p:cNvSpPr>
          <p:nvPr/>
        </p:nvSpPr>
        <p:spPr bwMode="auto">
          <a:xfrm>
            <a:off x="1143000" y="4724400"/>
            <a:ext cx="3722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>
                <a:latin typeface="Verdana" pitchFamily="34" charset="0"/>
              </a:rPr>
              <a:t> Resultados de las elecciones.</a:t>
            </a:r>
          </a:p>
        </p:txBody>
      </p:sp>
      <p:sp>
        <p:nvSpPr>
          <p:cNvPr id="22538" name="20 CuadroTexto"/>
          <p:cNvSpPr txBox="1">
            <a:spLocks noChangeArrowheads="1"/>
          </p:cNvSpPr>
          <p:nvPr/>
        </p:nvSpPr>
        <p:spPr bwMode="auto">
          <a:xfrm>
            <a:off x="1143000" y="5181600"/>
            <a:ext cx="5795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s-MX">
                <a:latin typeface="Verdana" pitchFamily="34" charset="0"/>
              </a:rPr>
              <a:t> Sanciones impuestas a los partidos por la CEE.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23556" name="21 CuadroTexto"/>
          <p:cNvSpPr txBox="1">
            <a:spLocks noChangeArrowheads="1"/>
          </p:cNvSpPr>
          <p:nvPr/>
        </p:nvSpPr>
        <p:spPr bwMode="auto">
          <a:xfrm>
            <a:off x="2514600" y="1676400"/>
            <a:ext cx="3914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Procedimiento Jurisdiccional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533400" y="2743200"/>
            <a:ext cx="9239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Demanda</a:t>
            </a:r>
          </a:p>
          <a:p>
            <a:pPr algn="ctr"/>
            <a:r>
              <a:rPr lang="es-MX" sz="900">
                <a:latin typeface="Verdana" pitchFamily="34" charset="0"/>
              </a:rPr>
              <a:t>5 días</a:t>
            </a: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676400" y="2362200"/>
            <a:ext cx="9144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Admite</a:t>
            </a:r>
          </a:p>
          <a:p>
            <a:pPr algn="ctr"/>
            <a:r>
              <a:rPr lang="es-MX" sz="1200">
                <a:latin typeface="Verdana" pitchFamily="34" charset="0"/>
              </a:rPr>
              <a:t>Previene</a:t>
            </a:r>
          </a:p>
          <a:p>
            <a:pPr algn="ctr"/>
            <a:r>
              <a:rPr lang="es-MX" sz="1200">
                <a:latin typeface="Verdana" pitchFamily="34" charset="0"/>
              </a:rPr>
              <a:t>Desecha</a:t>
            </a:r>
          </a:p>
          <a:p>
            <a:pPr algn="ctr"/>
            <a:r>
              <a:rPr lang="es-MX" sz="900">
                <a:latin typeface="Verdana" pitchFamily="34" charset="0"/>
              </a:rPr>
              <a:t>72 horas</a:t>
            </a:r>
          </a:p>
        </p:txBody>
      </p:sp>
      <p:sp>
        <p:nvSpPr>
          <p:cNvPr id="20" name="19 CuadroTexto"/>
          <p:cNvSpPr txBox="1">
            <a:spLocks noChangeArrowheads="1"/>
          </p:cNvSpPr>
          <p:nvPr/>
        </p:nvSpPr>
        <p:spPr bwMode="auto">
          <a:xfrm>
            <a:off x="2819400" y="2514600"/>
            <a:ext cx="9144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Informe </a:t>
            </a:r>
          </a:p>
          <a:p>
            <a:pPr algn="ctr"/>
            <a:r>
              <a:rPr lang="es-MX" sz="1200">
                <a:latin typeface="Verdana" pitchFamily="34" charset="0"/>
              </a:rPr>
              <a:t>Previo</a:t>
            </a:r>
          </a:p>
          <a:p>
            <a:pPr algn="ctr"/>
            <a:r>
              <a:rPr lang="es-MX" sz="900">
                <a:latin typeface="Verdana" pitchFamily="34" charset="0"/>
              </a:rPr>
              <a:t>24 horas</a:t>
            </a:r>
          </a:p>
        </p:txBody>
      </p:sp>
      <p:sp>
        <p:nvSpPr>
          <p:cNvPr id="21" name="20 CuadroTexto"/>
          <p:cNvSpPr txBox="1">
            <a:spLocks noChangeArrowheads="1"/>
          </p:cNvSpPr>
          <p:nvPr/>
        </p:nvSpPr>
        <p:spPr bwMode="auto">
          <a:xfrm>
            <a:off x="3648075" y="2209800"/>
            <a:ext cx="995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Informe </a:t>
            </a:r>
          </a:p>
          <a:p>
            <a:pPr algn="ctr"/>
            <a:r>
              <a:rPr lang="es-MX" sz="1200">
                <a:latin typeface="Verdana" pitchFamily="34" charset="0"/>
              </a:rPr>
              <a:t>Justificado</a:t>
            </a:r>
          </a:p>
        </p:txBody>
      </p:sp>
      <p:sp>
        <p:nvSpPr>
          <p:cNvPr id="23" name="22 CuadroTexto"/>
          <p:cNvSpPr txBox="1">
            <a:spLocks noChangeArrowheads="1"/>
          </p:cNvSpPr>
          <p:nvPr/>
        </p:nvSpPr>
        <p:spPr bwMode="auto">
          <a:xfrm>
            <a:off x="4724400" y="2209800"/>
            <a:ext cx="1000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Escrito de </a:t>
            </a:r>
          </a:p>
          <a:p>
            <a:pPr algn="ctr"/>
            <a:r>
              <a:rPr lang="es-MX" sz="1200">
                <a:latin typeface="Verdana" pitchFamily="34" charset="0"/>
              </a:rPr>
              <a:t>Terceros</a:t>
            </a:r>
          </a:p>
        </p:txBody>
      </p:sp>
      <p:sp>
        <p:nvSpPr>
          <p:cNvPr id="24" name="23 CuadroTexto"/>
          <p:cNvSpPr txBox="1">
            <a:spLocks noChangeArrowheads="1"/>
          </p:cNvSpPr>
          <p:nvPr/>
        </p:nvSpPr>
        <p:spPr bwMode="auto">
          <a:xfrm>
            <a:off x="5715000" y="2514600"/>
            <a:ext cx="10668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Audiencia </a:t>
            </a:r>
          </a:p>
          <a:p>
            <a:pPr algn="ctr"/>
            <a:r>
              <a:rPr lang="es-MX" sz="1200">
                <a:latin typeface="Verdana" pitchFamily="34" charset="0"/>
              </a:rPr>
              <a:t>de  Ley</a:t>
            </a:r>
          </a:p>
          <a:p>
            <a:pPr algn="ctr"/>
            <a:r>
              <a:rPr lang="es-MX" sz="900">
                <a:latin typeface="Verdana" pitchFamily="34" charset="0"/>
              </a:rPr>
              <a:t>6° al 10° día</a:t>
            </a:r>
          </a:p>
        </p:txBody>
      </p:sp>
      <p:sp>
        <p:nvSpPr>
          <p:cNvPr id="25" name="24 CuadroTexto"/>
          <p:cNvSpPr txBox="1">
            <a:spLocks noChangeArrowheads="1"/>
          </p:cNvSpPr>
          <p:nvPr/>
        </p:nvSpPr>
        <p:spPr bwMode="auto">
          <a:xfrm>
            <a:off x="7010400" y="2667000"/>
            <a:ext cx="10668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>
                <a:latin typeface="Verdana" pitchFamily="34" charset="0"/>
              </a:rPr>
              <a:t>Sentencia</a:t>
            </a:r>
          </a:p>
          <a:p>
            <a:pPr algn="ctr"/>
            <a:r>
              <a:rPr lang="es-MX" sz="900">
                <a:latin typeface="Verdana" pitchFamily="34" charset="0"/>
              </a:rPr>
              <a:t>1° al 10° día</a:t>
            </a:r>
          </a:p>
        </p:txBody>
      </p:sp>
      <p:cxnSp>
        <p:nvCxnSpPr>
          <p:cNvPr id="27" name="26 Conector recto"/>
          <p:cNvCxnSpPr/>
          <p:nvPr/>
        </p:nvCxnSpPr>
        <p:spPr>
          <a:xfrm>
            <a:off x="533400" y="3352800"/>
            <a:ext cx="762000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endCxn id="14" idx="2"/>
          </p:cNvCxnSpPr>
          <p:nvPr/>
        </p:nvCxnSpPr>
        <p:spPr>
          <a:xfrm rot="5400000" flipH="1" flipV="1">
            <a:off x="896144" y="3253581"/>
            <a:ext cx="193675" cy="476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35 Conector recto"/>
          <p:cNvCxnSpPr>
            <a:endCxn id="17" idx="2"/>
          </p:cNvCxnSpPr>
          <p:nvPr/>
        </p:nvCxnSpPr>
        <p:spPr>
          <a:xfrm rot="5400000" flipH="1" flipV="1">
            <a:off x="2030412" y="3249613"/>
            <a:ext cx="206375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endCxn id="20" idx="2"/>
          </p:cNvCxnSpPr>
          <p:nvPr/>
        </p:nvCxnSpPr>
        <p:spPr>
          <a:xfrm rot="16200000" flipV="1">
            <a:off x="3159918" y="3231357"/>
            <a:ext cx="233363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43 Conector recto"/>
          <p:cNvCxnSpPr>
            <a:stCxn id="23" idx="2"/>
          </p:cNvCxnSpPr>
          <p:nvPr/>
        </p:nvCxnSpPr>
        <p:spPr>
          <a:xfrm rot="5400000">
            <a:off x="4595813" y="2724150"/>
            <a:ext cx="681037" cy="57626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45 Conector recto"/>
          <p:cNvCxnSpPr>
            <a:stCxn id="21" idx="2"/>
          </p:cNvCxnSpPr>
          <p:nvPr/>
        </p:nvCxnSpPr>
        <p:spPr>
          <a:xfrm rot="16200000" flipH="1">
            <a:off x="4056856" y="2761457"/>
            <a:ext cx="681037" cy="50165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53 Conector recto"/>
          <p:cNvCxnSpPr>
            <a:stCxn id="24" idx="2"/>
          </p:cNvCxnSpPr>
          <p:nvPr/>
        </p:nvCxnSpPr>
        <p:spPr>
          <a:xfrm rot="5400000">
            <a:off x="6129337" y="3233738"/>
            <a:ext cx="238125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57 Conector recto"/>
          <p:cNvCxnSpPr>
            <a:stCxn id="25" idx="2"/>
          </p:cNvCxnSpPr>
          <p:nvPr/>
        </p:nvCxnSpPr>
        <p:spPr>
          <a:xfrm rot="5400000">
            <a:off x="7408862" y="3217863"/>
            <a:ext cx="269875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5" name="64 Imagen" descr="informe cop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343400"/>
            <a:ext cx="13160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66 Imagen" descr="terceros y cee copia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581400"/>
            <a:ext cx="14478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68 Imagen" descr="audiencia2 copia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262438"/>
            <a:ext cx="16764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69 Imagen" descr="091751-glossy-black-3d-button-icon-signs-scale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3657600"/>
            <a:ext cx="11938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70 Imagen" descr="CUENTA copia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3505200"/>
            <a:ext cx="1333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25 Imagen" descr="demanda1 copia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4460875"/>
            <a:ext cx="1295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38 CuadroTexto"/>
          <p:cNvSpPr txBox="1">
            <a:spLocks noChangeArrowheads="1"/>
          </p:cNvSpPr>
          <p:nvPr/>
        </p:nvSpPr>
        <p:spPr bwMode="auto">
          <a:xfrm>
            <a:off x="4343400" y="2667000"/>
            <a:ext cx="6953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900">
                <a:latin typeface="Verdana" pitchFamily="34" charset="0"/>
              </a:rPr>
              <a:t>72 horas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0" grpId="0"/>
      <p:bldP spid="21" grpId="0"/>
      <p:bldP spid="23" grpId="0"/>
      <p:bldP spid="24" grpId="0"/>
      <p:bldP spid="25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200400" y="190500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www.tee-nl.org.mx</a:t>
            </a: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2057400" y="1524000"/>
            <a:ext cx="5057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La Transparencia y el Tribunal Virtual</a:t>
            </a:r>
          </a:p>
        </p:txBody>
      </p:sp>
      <p:pic>
        <p:nvPicPr>
          <p:cNvPr id="12" name="11 Imagen" descr="teevirtual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286000"/>
            <a:ext cx="4038600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¿Qué es el Estado?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62000" y="2406650"/>
            <a:ext cx="76962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MX" sz="2400">
                <a:latin typeface="Tahoma" pitchFamily="34" charset="0"/>
                <a:ea typeface="Calibri" pitchFamily="34" charset="0"/>
                <a:cs typeface="Tahoma" pitchFamily="34" charset="0"/>
              </a:rPr>
              <a:t>Es la </a:t>
            </a:r>
            <a:r>
              <a:rPr lang="es-MX" sz="2400" b="1">
                <a:latin typeface="Tahoma" pitchFamily="34" charset="0"/>
                <a:ea typeface="Calibri" pitchFamily="34" charset="0"/>
                <a:cs typeface="Tahoma" pitchFamily="34" charset="0"/>
              </a:rPr>
              <a:t>población</a:t>
            </a:r>
            <a:r>
              <a:rPr lang="es-MX" sz="2400">
                <a:latin typeface="Tahoma" pitchFamily="34" charset="0"/>
                <a:ea typeface="Calibri" pitchFamily="34" charset="0"/>
                <a:cs typeface="Tahoma" pitchFamily="34" charset="0"/>
              </a:rPr>
              <a:t>, asentada de manera permanente en un </a:t>
            </a:r>
            <a:r>
              <a:rPr lang="es-MX" sz="2400" b="1">
                <a:latin typeface="Tahoma" pitchFamily="34" charset="0"/>
                <a:ea typeface="Calibri" pitchFamily="34" charset="0"/>
                <a:cs typeface="Tahoma" pitchFamily="34" charset="0"/>
              </a:rPr>
              <a:t>territorio</a:t>
            </a:r>
            <a:r>
              <a:rPr lang="es-MX" sz="2400">
                <a:latin typeface="Tahoma" pitchFamily="34" charset="0"/>
                <a:ea typeface="Calibri" pitchFamily="34" charset="0"/>
                <a:cs typeface="Tahoma" pitchFamily="34" charset="0"/>
              </a:rPr>
              <a:t>, y que está sujeta a un </a:t>
            </a:r>
            <a:r>
              <a:rPr lang="es-MX" sz="2400" b="1">
                <a:latin typeface="Tahoma" pitchFamily="34" charset="0"/>
                <a:ea typeface="Calibri" pitchFamily="34" charset="0"/>
                <a:cs typeface="Tahoma" pitchFamily="34" charset="0"/>
              </a:rPr>
              <a:t>gobierno </a:t>
            </a:r>
            <a:r>
              <a:rPr lang="es-MX" sz="2400">
                <a:latin typeface="Tahoma" pitchFamily="34" charset="0"/>
                <a:ea typeface="Calibri" pitchFamily="34" charset="0"/>
                <a:cs typeface="Tahoma" pitchFamily="34" charset="0"/>
              </a:rPr>
              <a:t>que puede ser electo democráticamente, que busca el bien público. </a:t>
            </a:r>
            <a:endParaRPr lang="es-MX" sz="2400">
              <a:ea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Tribunal Electoral del Estado</a:t>
            </a:r>
          </a:p>
        </p:txBody>
      </p:sp>
      <p:sp>
        <p:nvSpPr>
          <p:cNvPr id="25604" name="6 CuadroTexto"/>
          <p:cNvSpPr txBox="1">
            <a:spLocks noChangeArrowheads="1"/>
          </p:cNvSpPr>
          <p:nvPr/>
        </p:nvSpPr>
        <p:spPr bwMode="auto">
          <a:xfrm>
            <a:off x="3200400" y="190500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www.tee-nl.org.mx</a:t>
            </a:r>
          </a:p>
        </p:txBody>
      </p:sp>
      <p:sp>
        <p:nvSpPr>
          <p:cNvPr id="25605" name="21 CuadroTexto"/>
          <p:cNvSpPr txBox="1">
            <a:spLocks noChangeArrowheads="1"/>
          </p:cNvSpPr>
          <p:nvPr/>
        </p:nvSpPr>
        <p:spPr bwMode="auto">
          <a:xfrm>
            <a:off x="2057400" y="1524000"/>
            <a:ext cx="5057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latin typeface="Verdana" pitchFamily="34" charset="0"/>
              </a:rPr>
              <a:t>La Transparencia y el Tribunal Virtual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752600" y="2286000"/>
            <a:ext cx="117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Verdana" pitchFamily="34" charset="0"/>
              </a:rPr>
              <a:t>Estrados</a:t>
            </a:r>
          </a:p>
        </p:txBody>
      </p:sp>
      <p:pic>
        <p:nvPicPr>
          <p:cNvPr id="9" name="8 Imagen" descr="Nueva imagen (3)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33083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5638800" y="2286000"/>
            <a:ext cx="159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Verdana" pitchFamily="34" charset="0"/>
              </a:rPr>
              <a:t>Expedientes</a:t>
            </a:r>
          </a:p>
        </p:txBody>
      </p:sp>
      <p:pic>
        <p:nvPicPr>
          <p:cNvPr id="14" name="13 Imagen" descr="Nueva imagen (4)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667000"/>
            <a:ext cx="29718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4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2209800" y="381000"/>
            <a:ext cx="487680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2 CuadroTexto"/>
          <p:cNvSpPr txBox="1">
            <a:spLocks noChangeArrowheads="1"/>
          </p:cNvSpPr>
          <p:nvPr/>
        </p:nvSpPr>
        <p:spPr bwMode="auto">
          <a:xfrm>
            <a:off x="6400800" y="5486400"/>
            <a:ext cx="2149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400" b="1">
                <a:latin typeface="Verdana" pitchFamily="34" charset="0"/>
              </a:rPr>
              <a:t>www.tee-nl.org.mx</a:t>
            </a:r>
          </a:p>
        </p:txBody>
      </p:sp>
      <p:sp>
        <p:nvSpPr>
          <p:cNvPr id="26628" name="3 CuadroTexto"/>
          <p:cNvSpPr txBox="1">
            <a:spLocks noChangeArrowheads="1"/>
          </p:cNvSpPr>
          <p:nvPr/>
        </p:nvSpPr>
        <p:spPr bwMode="auto">
          <a:xfrm>
            <a:off x="381000" y="5105400"/>
            <a:ext cx="4724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400" b="1">
                <a:latin typeface="Verdana" pitchFamily="34" charset="0"/>
              </a:rPr>
              <a:t>Calle Liendo 602 y 604, Col. Obispado. </a:t>
            </a:r>
          </a:p>
          <a:p>
            <a:pPr algn="just"/>
            <a:r>
              <a:rPr lang="es-ES" sz="1400" b="1">
                <a:latin typeface="Verdana" pitchFamily="34" charset="0"/>
              </a:rPr>
              <a:t>Monterrey, N.L. C.P. 64060. </a:t>
            </a:r>
          </a:p>
          <a:p>
            <a:r>
              <a:rPr lang="es-ES" sz="1400" b="1">
                <a:latin typeface="Verdana" pitchFamily="34" charset="0"/>
              </a:rPr>
              <a:t>Tels. 83335800, 83336868 y 83334577</a:t>
            </a:r>
            <a:endParaRPr lang="es-MX" sz="1400" b="1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334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Elementos del Estado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143000" y="19812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400" b="1">
                <a:latin typeface="Verdana" pitchFamily="34" charset="0"/>
              </a:rPr>
              <a:t>Población</a:t>
            </a:r>
            <a:endParaRPr lang="es-MX" sz="2400">
              <a:latin typeface="Verdana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43000" y="2514600"/>
            <a:ext cx="71818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000">
                <a:latin typeface="Verdana" pitchFamily="34" charset="0"/>
              </a:rPr>
              <a:t>Es la sociedad y de aquí surgen los </a:t>
            </a:r>
            <a:r>
              <a:rPr lang="es-MX" sz="2000" b="1">
                <a:latin typeface="Verdana" pitchFamily="34" charset="0"/>
              </a:rPr>
              <a:t>electores</a:t>
            </a:r>
            <a:r>
              <a:rPr lang="es-MX" sz="2000">
                <a:latin typeface="Verdana" pitchFamily="34" charset="0"/>
              </a:rPr>
              <a:t> y los </a:t>
            </a:r>
            <a:r>
              <a:rPr lang="es-MX" sz="2000" b="1">
                <a:latin typeface="Verdana" pitchFamily="34" charset="0"/>
              </a:rPr>
              <a:t>candidatos</a:t>
            </a:r>
            <a:r>
              <a:rPr lang="es-MX" sz="2000">
                <a:latin typeface="Verdana" pitchFamily="34" charset="0"/>
              </a:rPr>
              <a:t> que participan con su derecho de votar y ser votado, en la renovación del gobierno.</a:t>
            </a:r>
          </a:p>
        </p:txBody>
      </p:sp>
      <p:pic>
        <p:nvPicPr>
          <p:cNvPr id="9" name="8 Imagen" descr="candida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581400"/>
            <a:ext cx="15240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listanominal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581400"/>
            <a:ext cx="2543175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334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Elementos del Estado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143000" y="2514600"/>
            <a:ext cx="29718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2000">
                <a:latin typeface="Verdana" pitchFamily="34" charset="0"/>
              </a:rPr>
              <a:t>Es el espacio físico donde se asienta la población y que se divide para elegir a su Gobierno en:</a:t>
            </a:r>
          </a:p>
          <a:p>
            <a:endParaRPr lang="es-MX" sz="10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2000">
                <a:latin typeface="Verdana" pitchFamily="34" charset="0"/>
              </a:rPr>
              <a:t> Federación</a:t>
            </a:r>
          </a:p>
          <a:p>
            <a:pPr>
              <a:buFont typeface="Arial" charset="0"/>
              <a:buChar char="•"/>
            </a:pPr>
            <a:r>
              <a:rPr lang="es-MX" sz="2000">
                <a:latin typeface="Verdana" pitchFamily="34" charset="0"/>
              </a:rPr>
              <a:t> Estados</a:t>
            </a:r>
          </a:p>
          <a:p>
            <a:pPr>
              <a:buFont typeface="Arial" charset="0"/>
              <a:buChar char="•"/>
            </a:pPr>
            <a:r>
              <a:rPr lang="es-MX" sz="2000">
                <a:latin typeface="Verdana" pitchFamily="34" charset="0"/>
              </a:rPr>
              <a:t> Municipios</a:t>
            </a:r>
          </a:p>
          <a:p>
            <a:pPr>
              <a:buFont typeface="Arial" charset="0"/>
              <a:buChar char="•"/>
            </a:pPr>
            <a:r>
              <a:rPr lang="es-MX" sz="2000">
                <a:latin typeface="Verdana" pitchFamily="34" charset="0"/>
              </a:rPr>
              <a:t> Distritos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43000" y="1981200"/>
            <a:ext cx="182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b="1">
                <a:latin typeface="Verdana" pitchFamily="34" charset="0"/>
              </a:rPr>
              <a:t>Territorio</a:t>
            </a:r>
            <a:endParaRPr lang="es-MX" sz="2400">
              <a:latin typeface="Verdana" pitchFamily="34" charset="0"/>
            </a:endParaRPr>
          </a:p>
        </p:txBody>
      </p:sp>
      <p:pic>
        <p:nvPicPr>
          <p:cNvPr id="13" name="12 Imagen" descr="mapanl cop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133600"/>
            <a:ext cx="2667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5334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Elementos del Estado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143000" y="2514600"/>
            <a:ext cx="7162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>
                <a:latin typeface="Verdana" pitchFamily="34" charset="0"/>
              </a:rPr>
              <a:t>Es la autoridad que </a:t>
            </a:r>
            <a:r>
              <a:rPr lang="es-MX">
                <a:latin typeface="Tahoma" pitchFamily="34" charset="0"/>
                <a:ea typeface="Calibri" pitchFamily="34" charset="0"/>
                <a:cs typeface="Tahoma" pitchFamily="34" charset="0"/>
              </a:rPr>
              <a:t>crea, define y aplica un orden jurídico y en nuestro país es elegida mediante </a:t>
            </a:r>
            <a:r>
              <a:rPr lang="es-MX">
                <a:latin typeface="Verdana" pitchFamily="34" charset="0"/>
              </a:rPr>
              <a:t>elecciones populares.</a:t>
            </a:r>
            <a:endParaRPr lang="es-MX" b="1">
              <a:latin typeface="Verdana" pitchFamily="34" charset="0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43000" y="19812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b="1">
                <a:latin typeface="Verdana" pitchFamily="34" charset="0"/>
              </a:rPr>
              <a:t>Gobierno</a:t>
            </a:r>
            <a:endParaRPr lang="es-MX" sz="2400">
              <a:latin typeface="Verdana" pitchFamily="34" charset="0"/>
            </a:endParaRPr>
          </a:p>
        </p:txBody>
      </p:sp>
      <p:pic>
        <p:nvPicPr>
          <p:cNvPr id="14" name="13 Imagen" descr="palacio de gobierno cop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124200"/>
            <a:ext cx="63325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85800" y="990600"/>
            <a:ext cx="7467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Votar y Ser Votado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685800" y="2057400"/>
            <a:ext cx="7772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>
                <a:latin typeface="Verdana" pitchFamily="34" charset="0"/>
              </a:rPr>
              <a:t>En los países democráticos como México, </a:t>
            </a:r>
            <a:r>
              <a:rPr lang="es-MX" b="1">
                <a:latin typeface="Verdana" pitchFamily="34" charset="0"/>
              </a:rPr>
              <a:t>VOTAR Y SER VOTADO </a:t>
            </a:r>
            <a:r>
              <a:rPr lang="es-MX">
                <a:latin typeface="Verdana" pitchFamily="34" charset="0"/>
              </a:rPr>
              <a:t>son los derechos básicos del ciudadano a través de los cuales se renueva el gobierno, mediante elecciones populares.</a:t>
            </a:r>
          </a:p>
        </p:txBody>
      </p:sp>
      <p:pic>
        <p:nvPicPr>
          <p:cNvPr id="7" name="6 Imagen" descr="v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352800"/>
            <a:ext cx="198437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¿Quién protege el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Derecho al Voto?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219200" y="20574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 b="1">
                <a:latin typeface="Verdana" pitchFamily="34" charset="0"/>
              </a:rPr>
              <a:t>A Nivel Federal: </a:t>
            </a:r>
            <a:r>
              <a:rPr lang="es-MX" sz="1400">
                <a:latin typeface="Verdana" pitchFamily="34" charset="0"/>
              </a:rPr>
              <a:t>Elecciones de Presidente, Senadores y Diputados Federales.</a:t>
            </a:r>
          </a:p>
        </p:txBody>
      </p:sp>
      <p:pic>
        <p:nvPicPr>
          <p:cNvPr id="6" name="5 Imagen" descr="ife 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743200"/>
            <a:ext cx="20034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676400" y="2438400"/>
            <a:ext cx="1920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>
                <a:latin typeface="Verdana" pitchFamily="34" charset="0"/>
              </a:rPr>
              <a:t>Órgano Administrativo</a:t>
            </a:r>
          </a:p>
        </p:txBody>
      </p:sp>
      <p:pic>
        <p:nvPicPr>
          <p:cNvPr id="8" name="7 Imagen" descr="trif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819400"/>
            <a:ext cx="26670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181600" y="2438400"/>
            <a:ext cx="1827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>
                <a:latin typeface="Verdana" pitchFamily="34" charset="0"/>
              </a:rPr>
              <a:t>Órgano Jurisdiccional</a:t>
            </a: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1219200" y="36576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400" b="1">
                <a:latin typeface="Verdana" pitchFamily="34" charset="0"/>
              </a:rPr>
              <a:t>A Nivel Estatal: </a:t>
            </a:r>
            <a:r>
              <a:rPr lang="es-MX" sz="1400">
                <a:latin typeface="Verdana" pitchFamily="34" charset="0"/>
              </a:rPr>
              <a:t>Elecciones de Gobernador, Ayuntamientos y Diputados locales.</a:t>
            </a:r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676400" y="4191000"/>
            <a:ext cx="1920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>
                <a:latin typeface="Verdana" pitchFamily="34" charset="0"/>
              </a:rPr>
              <a:t>Órgano Administrativo</a:t>
            </a:r>
          </a:p>
        </p:txBody>
      </p:sp>
      <p:pic>
        <p:nvPicPr>
          <p:cNvPr id="16" name="15 Imagen" descr="TEE LOGO.gif"/>
          <p:cNvPicPr>
            <a:picLocks noChangeAspect="1"/>
          </p:cNvPicPr>
          <p:nvPr/>
        </p:nvPicPr>
        <p:blipFill>
          <a:blip r:embed="rId5" cstate="print">
            <a:lum contrast="-40000"/>
          </a:blip>
          <a:srcRect/>
          <a:stretch>
            <a:fillRect/>
          </a:stretch>
        </p:blipFill>
        <p:spPr bwMode="auto">
          <a:xfrm>
            <a:off x="5638800" y="4495800"/>
            <a:ext cx="12192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5257800" y="4191000"/>
            <a:ext cx="1827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200">
                <a:latin typeface="Verdana" pitchFamily="34" charset="0"/>
              </a:rPr>
              <a:t>Órgano Jurisdiccional</a:t>
            </a:r>
          </a:p>
        </p:txBody>
      </p:sp>
      <p:pic>
        <p:nvPicPr>
          <p:cNvPr id="18" name="17 Imagen" descr="cee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4495800"/>
            <a:ext cx="2728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2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Elecciones Federales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En el ámbito administrativo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914400" y="2590800"/>
            <a:ext cx="5029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Capacitación y educación cívica.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Geografía electoral.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Derechos y prerrogativas de los partidos y agrupaciones políticas.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Padrón y listas de electores.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Diseño, impresión y distribución de materiales electorales.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Preparación de la jornada electoral.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Cómputo de resultados.</a:t>
            </a:r>
          </a:p>
          <a:p>
            <a:endParaRPr lang="es-MX" sz="1200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es-MX" sz="1200">
                <a:latin typeface="Verdana" pitchFamily="34" charset="0"/>
              </a:rPr>
              <a:t>Declaración de validez y otorgamiento de constancias en la elección de diputados federales y senadores.</a:t>
            </a:r>
          </a:p>
        </p:txBody>
      </p:sp>
      <p:sp>
        <p:nvSpPr>
          <p:cNvPr id="13317" name="5 CuadroTexto"/>
          <p:cNvSpPr txBox="1">
            <a:spLocks noChangeArrowheads="1"/>
          </p:cNvSpPr>
          <p:nvPr/>
        </p:nvSpPr>
        <p:spPr bwMode="auto">
          <a:xfrm>
            <a:off x="914400" y="19050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400">
                <a:latin typeface="Verdana" pitchFamily="34" charset="0"/>
              </a:rPr>
              <a:t>El </a:t>
            </a:r>
            <a:r>
              <a:rPr lang="es-MX" sz="1400" b="1">
                <a:latin typeface="Verdana" pitchFamily="34" charset="0"/>
              </a:rPr>
              <a:t>Instituto Federal Electoral </a:t>
            </a:r>
            <a:r>
              <a:rPr lang="es-MX" sz="1400">
                <a:latin typeface="Verdana" pitchFamily="34" charset="0"/>
              </a:rPr>
              <a:t>(</a:t>
            </a:r>
            <a:r>
              <a:rPr lang="es-MX" sz="1400" b="1">
                <a:latin typeface="Verdana" pitchFamily="34" charset="0"/>
              </a:rPr>
              <a:t>IFE</a:t>
            </a:r>
            <a:r>
              <a:rPr lang="es-MX" sz="1400">
                <a:latin typeface="Verdana" pitchFamily="34" charset="0"/>
              </a:rPr>
              <a:t>) es el órgano administrativo a nivel federal encargado de las elecciones, y sus principales funciones son:</a:t>
            </a:r>
          </a:p>
        </p:txBody>
      </p:sp>
      <p:pic>
        <p:nvPicPr>
          <p:cNvPr id="7" name="6 Imagen" descr="credencial copi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2766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9 Imagen" descr="TEE LOGO.gif"/>
          <p:cNvPicPr>
            <a:picLocks noChangeAspect="1"/>
          </p:cNvPicPr>
          <p:nvPr/>
        </p:nvPicPr>
        <p:blipFill>
          <a:blip r:embed="rId2" cstate="print">
            <a:lum contrast="-40000"/>
          </a:blip>
          <a:srcRect/>
          <a:stretch>
            <a:fillRect/>
          </a:stretch>
        </p:blipFill>
        <p:spPr bwMode="auto">
          <a:xfrm>
            <a:off x="7010400" y="457200"/>
            <a:ext cx="158273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09600" y="990600"/>
            <a:ext cx="74676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Elecciones Federales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En el ámbito jurisdiccional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914400" y="2590800"/>
            <a:ext cx="73152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Las impugnaciones en las </a:t>
            </a:r>
            <a:r>
              <a:rPr lang="es-MX" sz="1100" b="1">
                <a:latin typeface="Verdana" pitchFamily="34" charset="0"/>
              </a:rPr>
              <a:t>elecciones federales de Presidente, diputados y senadores</a:t>
            </a:r>
            <a:r>
              <a:rPr lang="es-MX" sz="1100">
                <a:latin typeface="Verdana" pitchFamily="34" charset="0"/>
              </a:rPr>
              <a:t>, así como de actos y resoluciones de la autoridad electoral federal, que violen normas constitucionales o legales.</a:t>
            </a:r>
          </a:p>
          <a:p>
            <a:pPr algn="just"/>
            <a:endParaRPr lang="es-MX" sz="11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Las impugnaciones de </a:t>
            </a:r>
            <a:r>
              <a:rPr lang="es-MX" sz="1100" b="1">
                <a:latin typeface="Verdana" pitchFamily="34" charset="0"/>
              </a:rPr>
              <a:t>actos o resoluciones </a:t>
            </a:r>
            <a:r>
              <a:rPr lang="es-MX" sz="1100">
                <a:latin typeface="Verdana" pitchFamily="34" charset="0"/>
              </a:rPr>
              <a:t>contra los que no proceda un medio de defensa ordinario, </a:t>
            </a:r>
            <a:r>
              <a:rPr lang="es-MX" sz="1100" b="1">
                <a:latin typeface="Verdana" pitchFamily="34" charset="0"/>
              </a:rPr>
              <a:t>que provengan de las autoridades</a:t>
            </a:r>
            <a:r>
              <a:rPr lang="es-MX" sz="1100">
                <a:latin typeface="Verdana" pitchFamily="34" charset="0"/>
              </a:rPr>
              <a:t> competentes de las entidades federativas para </a:t>
            </a:r>
            <a:r>
              <a:rPr lang="es-MX" sz="1100" b="1">
                <a:latin typeface="Verdana" pitchFamily="34" charset="0"/>
              </a:rPr>
              <a:t>organizar y calificar los comicios o resolver las controversias que surjan durante los mismos</a:t>
            </a:r>
            <a:r>
              <a:rPr lang="es-MX" sz="1100">
                <a:latin typeface="Verdana" pitchFamily="34" charset="0"/>
              </a:rPr>
              <a:t>, que puedan resultar determinantes para el desarrollo del proceso respectivo o el resultado final de las elecciones.</a:t>
            </a:r>
          </a:p>
          <a:p>
            <a:pPr algn="just"/>
            <a:endParaRPr lang="es-MX" sz="11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Las impugnaciones de </a:t>
            </a:r>
            <a:r>
              <a:rPr lang="es-MX" sz="1100" b="1">
                <a:latin typeface="Verdana" pitchFamily="34" charset="0"/>
              </a:rPr>
              <a:t>actos y resoluciones</a:t>
            </a:r>
            <a:r>
              <a:rPr lang="es-MX" sz="1100">
                <a:latin typeface="Verdana" pitchFamily="34" charset="0"/>
              </a:rPr>
              <a:t> que violen los derechos político electorales de los </a:t>
            </a:r>
            <a:r>
              <a:rPr lang="es-MX" sz="1100" b="1">
                <a:latin typeface="Verdana" pitchFamily="34" charset="0"/>
              </a:rPr>
              <a:t>ciudadanos de votar, ser votado y de afiliación libre y pacífica </a:t>
            </a:r>
            <a:r>
              <a:rPr lang="es-MX" sz="1100">
                <a:latin typeface="Verdana" pitchFamily="34" charset="0"/>
              </a:rPr>
              <a:t>para tomar parte en los asuntos políticos del país.</a:t>
            </a:r>
          </a:p>
          <a:p>
            <a:pPr algn="just"/>
            <a:endParaRPr lang="es-MX" sz="11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Los conflictos o diferencias laborales entre el Tribunal y sus servidores;</a:t>
            </a:r>
          </a:p>
          <a:p>
            <a:pPr algn="just"/>
            <a:endParaRPr lang="es-MX" sz="11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Los conflictos o diferencias laborales entre el Instituto Federal Electoral y sus servidores;</a:t>
            </a:r>
          </a:p>
          <a:p>
            <a:pPr algn="just"/>
            <a:endParaRPr lang="es-MX" sz="1100">
              <a:latin typeface="Verdana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MX" sz="1100">
                <a:latin typeface="Verdana" pitchFamily="34" charset="0"/>
              </a:rPr>
              <a:t>La determinación e imposición de sanciones en la materia.</a:t>
            </a:r>
          </a:p>
        </p:txBody>
      </p:sp>
      <p:sp>
        <p:nvSpPr>
          <p:cNvPr id="14341" name="5 CuadroTexto"/>
          <p:cNvSpPr txBox="1">
            <a:spLocks noChangeArrowheads="1"/>
          </p:cNvSpPr>
          <p:nvPr/>
        </p:nvSpPr>
        <p:spPr bwMode="auto">
          <a:xfrm>
            <a:off x="914400" y="1905000"/>
            <a:ext cx="72390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1200">
                <a:latin typeface="Verdana" pitchFamily="34" charset="0"/>
              </a:rPr>
              <a:t>El </a:t>
            </a:r>
            <a:r>
              <a:rPr lang="es-MX" sz="1200" b="1">
                <a:latin typeface="Verdana" pitchFamily="34" charset="0"/>
              </a:rPr>
              <a:t>Tribunal Electoral del Poder Judicial de la Federación </a:t>
            </a:r>
            <a:r>
              <a:rPr lang="es-MX" sz="1200">
                <a:latin typeface="Verdana" pitchFamily="34" charset="0"/>
              </a:rPr>
              <a:t>es el órgano jurisdiccional a nivel federal, y de sus principales funciones, se destaca resolver de forma definitiva e inatacable los siguientes asuntos</a:t>
            </a:r>
          </a:p>
          <a:p>
            <a:endParaRPr lang="es-MX" sz="1400">
              <a:latin typeface="Verdana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1204</Words>
  <Application>Microsoft Office PowerPoint</Application>
  <PresentationFormat>Presentación en pantalla (4:3)</PresentationFormat>
  <Paragraphs>174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Verdana</vt:lpstr>
      <vt:lpstr>Wingdings 2</vt:lpstr>
      <vt:lpstr>Calibri</vt:lpstr>
      <vt:lpstr>Tahoma</vt:lpstr>
      <vt:lpstr>Aspecto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Tribunal Electoral del  Estado de Nuevo León</dc:title>
  <dc:creator>USUARIO</dc:creator>
  <cp:lastModifiedBy>USUARIO</cp:lastModifiedBy>
  <cp:revision>131</cp:revision>
  <dcterms:created xsi:type="dcterms:W3CDTF">2010-02-02T18:22:05Z</dcterms:created>
  <dcterms:modified xsi:type="dcterms:W3CDTF">2010-05-12T16:54:01Z</dcterms:modified>
</cp:coreProperties>
</file>