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99" r:id="rId2"/>
    <p:sldId id="280" r:id="rId3"/>
    <p:sldId id="279" r:id="rId4"/>
    <p:sldId id="281" r:id="rId5"/>
    <p:sldId id="282" r:id="rId6"/>
    <p:sldId id="283" r:id="rId7"/>
    <p:sldId id="284" r:id="rId8"/>
    <p:sldId id="285" r:id="rId9"/>
    <p:sldId id="321" r:id="rId10"/>
    <p:sldId id="286" r:id="rId11"/>
    <p:sldId id="287" r:id="rId12"/>
    <p:sldId id="289" r:id="rId13"/>
    <p:sldId id="320" r:id="rId14"/>
    <p:sldId id="302" r:id="rId15"/>
    <p:sldId id="291" r:id="rId16"/>
    <p:sldId id="292" r:id="rId17"/>
    <p:sldId id="293" r:id="rId18"/>
    <p:sldId id="294" r:id="rId19"/>
    <p:sldId id="278" r:id="rId20"/>
    <p:sldId id="288" r:id="rId21"/>
    <p:sldId id="296" r:id="rId22"/>
    <p:sldId id="297" r:id="rId23"/>
    <p:sldId id="298" r:id="rId24"/>
    <p:sldId id="303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04" r:id="rId41"/>
    <p:sldId id="300" r:id="rId42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1" autoAdjust="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C049CE-6B0A-499E-9115-1A1B8CC451DA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115CC9-CC48-485D-B27F-983A13285FC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4 Rectángulo redondeado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2DDF-B3D6-4BEC-BC7B-A75A20162CF5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12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3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7A1C43D-B04B-440F-AC50-0C205D352D6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5FBC4-9AE2-407E-BB8F-75FB4A3B9EE5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33C2D-C8FD-4444-B67F-8C96605FD92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3FBB-7FF5-45C8-8DAD-63BB473BB2F7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A9450-1106-417E-AF10-6E868863852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32858-FCA0-4D9A-A73D-8684ACAAD075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7CA2-2F72-45CC-9490-20F455989E1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4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C470-290B-4A45-A54C-DA8FB4FE6D48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18D41-81C6-49B9-9A34-7BE884FB6C9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9CD5-77A6-451A-A01F-A49EF78C7E37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422CD-DE35-424F-B3D4-EBF778EC486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0C2A5-30B2-49BD-96E0-2833743C8D53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F9726-ABD4-4EF5-B7FF-8867A92814E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AC6B2-7627-442D-8802-353FFB7E560B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53E5E-ED7B-47F0-8555-5D17D1074C5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B8447-C2F9-4EE8-9554-E2921CCAD28C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C610D-F1EF-4D9A-83EA-9A9421F05EA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5 Rectángulo redondeado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08DE-17A7-4556-AF44-AA22E947AFD4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A354C-61A7-43EE-9E02-744D09FACC3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FE082-01D3-47C5-845D-6A29D5BD37CC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7D02F-1587-4C3D-A73E-6B2C83DC018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00" name="21 Marcador de título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4101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7901CE-2A42-4681-89F2-BA4762DF3D7F}" type="datetimeFigureOut">
              <a:rPr lang="es-MX"/>
              <a:pPr>
                <a:defRPr/>
              </a:pPr>
              <a:t>12/05/2010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E792AFF-9CC6-4AD7-9A89-E222E536D2E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14" r:id="rId3"/>
    <p:sldLayoutId id="2147483707" r:id="rId4"/>
    <p:sldLayoutId id="2147483708" r:id="rId5"/>
    <p:sldLayoutId id="2147483709" r:id="rId6"/>
    <p:sldLayoutId id="2147483710" r:id="rId7"/>
    <p:sldLayoutId id="2147483715" r:id="rId8"/>
    <p:sldLayoutId id="2147483716" r:id="rId9"/>
    <p:sldLayoutId id="2147483711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F6CEAD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B58B80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B58B80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resentaci_n_de_Microsoft_Office_PowerPoint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Hoja_de_c_lculo_de_Microsoft_Office_Excel_97-20033.xls"/><Relationship Id="rId4" Type="http://schemas.openxmlformats.org/officeDocument/2006/relationships/oleObject" Target="../embeddings/Hoja_de_c_lculo_de_Microsoft_Office_Excel_97-20032.xls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7" Type="http://schemas.openxmlformats.org/officeDocument/2006/relationships/oleObject" Target="../embeddings/Hoja_de_c_lculo_de_Microsoft_Office_Excel_97-2003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Hoja_de_c_lculo_de_Microsoft_Office_Excel_97-20037.xls"/><Relationship Id="rId5" Type="http://schemas.openxmlformats.org/officeDocument/2006/relationships/oleObject" Target="../embeddings/Hoja_de_c_lculo_de_Microsoft_Office_Excel_97-20036.xls"/><Relationship Id="rId4" Type="http://schemas.openxmlformats.org/officeDocument/2006/relationships/oleObject" Target="../embeddings/Hoja_de_c_lculo_de_Microsoft_Office_Excel_97-20035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ctrTitle"/>
          </p:nvPr>
        </p:nvSpPr>
        <p:spPr>
          <a:xfrm>
            <a:off x="457200" y="1458913"/>
            <a:ext cx="8229600" cy="1470025"/>
          </a:xfrm>
        </p:spPr>
        <p:txBody>
          <a:bodyPr/>
          <a:lstStyle/>
          <a:p>
            <a:pPr eaLnBrk="1" hangingPunct="1"/>
            <a:r>
              <a:rPr lang="es-MX" b="1" smtClean="0">
                <a:solidFill>
                  <a:schemeClr val="tx1"/>
                </a:solidFill>
              </a:rPr>
              <a:t>Etapas del Proceso Electoral</a:t>
            </a:r>
            <a:br>
              <a:rPr lang="es-MX" b="1" smtClean="0">
                <a:solidFill>
                  <a:schemeClr val="tx1"/>
                </a:solidFill>
              </a:rPr>
            </a:br>
            <a:r>
              <a:rPr lang="es-MX" b="1" smtClean="0">
                <a:solidFill>
                  <a:schemeClr val="tx1"/>
                </a:solidFill>
              </a:rPr>
              <a:t>Estatal</a:t>
            </a:r>
          </a:p>
        </p:txBody>
      </p:sp>
      <p:pic>
        <p:nvPicPr>
          <p:cNvPr id="9219" name="2 Imagen" descr="LOGOtransparent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1900" y="3214688"/>
            <a:ext cx="1800225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571500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642938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ETAPAS DEL PROCESO ELECTORAL ESTATAL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38"/>
            <a:ext cx="7772400" cy="4233862"/>
          </a:xfrm>
        </p:spPr>
        <p:txBody>
          <a:bodyPr>
            <a:noAutofit/>
          </a:bodyPr>
          <a:lstStyle/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3600" b="1" i="1" dirty="0" smtClean="0"/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600" b="1" i="1" dirty="0" smtClean="0"/>
              <a:t>Jornada Electoral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2800" b="1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</a:t>
            </a: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MX" sz="3200" b="1" dirty="0" smtClean="0"/>
              <a:t>a las 8 horas del primer domingo de julio del año de la elección.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es-MX" sz="32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Concluye</a:t>
            </a: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MX" sz="3200" b="1" dirty="0" smtClean="0"/>
              <a:t>con la clausura de las casillas.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1000125"/>
            <a:ext cx="771525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813" y="357188"/>
            <a:ext cx="7900987" cy="150018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Actos de la Jornada Electoral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42938" y="1838325"/>
            <a:ext cx="8215312" cy="4591050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dirty="0" smtClean="0"/>
              <a:t>Instalación de las mesas directivas de casilla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dirty="0" smtClean="0"/>
              <a:t>Recepción de la votación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dirty="0" smtClean="0"/>
              <a:t>Escrutinio y cómputo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dirty="0" smtClean="0"/>
              <a:t>Clausura de la casilla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3200" b="1" dirty="0" smtClean="0"/>
              <a:t>Remisión de los paquetes electorales a las Comisiones Municipales</a:t>
            </a:r>
            <a:endParaRPr lang="es-MX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Rectángulo redondeado"/>
          <p:cNvSpPr/>
          <p:nvPr/>
        </p:nvSpPr>
        <p:spPr>
          <a:xfrm>
            <a:off x="3429000" y="3714750"/>
            <a:ext cx="2714625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ELECTORAL LOCAL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38"/>
            <a:ext cx="7772400" cy="42338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42938" y="1357313"/>
          <a:ext cx="3000396" cy="1949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428628"/>
                <a:gridCol w="428628"/>
                <a:gridCol w="428628"/>
                <a:gridCol w="428628"/>
                <a:gridCol w="428628"/>
                <a:gridCol w="428628"/>
              </a:tblGrid>
              <a:tr h="324196">
                <a:tc gridSpan="7"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JULIO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24196"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J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24196">
                <a:tc>
                  <a:txBody>
                    <a:bodyPr/>
                    <a:lstStyle/>
                    <a:p>
                      <a:pPr algn="ctr"/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  <a:endParaRPr lang="es-MX" sz="1600" b="1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24196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24196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24196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7 Conector recto de flecha"/>
          <p:cNvCxnSpPr/>
          <p:nvPr/>
        </p:nvCxnSpPr>
        <p:spPr>
          <a:xfrm>
            <a:off x="4071938" y="2378075"/>
            <a:ext cx="428625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8" name="8 CuadroTexto"/>
          <p:cNvSpPr txBox="1">
            <a:spLocks noChangeArrowheads="1"/>
          </p:cNvSpPr>
          <p:nvPr/>
        </p:nvSpPr>
        <p:spPr bwMode="auto">
          <a:xfrm>
            <a:off x="4714875" y="1643063"/>
            <a:ext cx="3214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b="1">
                <a:latin typeface="Perpetua" pitchFamily="18" charset="0"/>
              </a:rPr>
              <a:t>El primer domingo de julio a las 8 horas se instalan las casillas</a:t>
            </a:r>
          </a:p>
        </p:txBody>
      </p:sp>
      <p:sp>
        <p:nvSpPr>
          <p:cNvPr id="20539" name="9 CuadroTexto"/>
          <p:cNvSpPr txBox="1">
            <a:spLocks noChangeArrowheads="1"/>
          </p:cNvSpPr>
          <p:nvPr/>
        </p:nvSpPr>
        <p:spPr bwMode="auto">
          <a:xfrm>
            <a:off x="2500313" y="37353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Perpetua" pitchFamily="18" charset="0"/>
              </a:rPr>
              <a:t>Mesa Directiva de Casilla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785813" y="4967288"/>
            <a:ext cx="428625" cy="928687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2" name="11 Elipse"/>
          <p:cNvSpPr/>
          <p:nvPr/>
        </p:nvSpPr>
        <p:spPr>
          <a:xfrm>
            <a:off x="892175" y="4357688"/>
            <a:ext cx="214313" cy="433387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0542" name="12 CuadroTexto"/>
          <p:cNvSpPr txBox="1">
            <a:spLocks noChangeArrowheads="1"/>
          </p:cNvSpPr>
          <p:nvPr/>
        </p:nvSpPr>
        <p:spPr bwMode="auto">
          <a:xfrm>
            <a:off x="357188" y="5929313"/>
            <a:ext cx="121443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300" b="1">
                <a:latin typeface="Perpetua" pitchFamily="18" charset="0"/>
              </a:rPr>
              <a:t>Presidente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3357563" y="4967288"/>
            <a:ext cx="428625" cy="928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4" name="23 Rectángulo redondeado"/>
          <p:cNvSpPr/>
          <p:nvPr/>
        </p:nvSpPr>
        <p:spPr>
          <a:xfrm>
            <a:off x="2500313" y="4967288"/>
            <a:ext cx="428625" cy="9286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6" name="25 Rectángulo redondeado"/>
          <p:cNvSpPr/>
          <p:nvPr/>
        </p:nvSpPr>
        <p:spPr>
          <a:xfrm>
            <a:off x="1643063" y="4967288"/>
            <a:ext cx="428625" cy="9286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7" name="26 Elipse"/>
          <p:cNvSpPr/>
          <p:nvPr/>
        </p:nvSpPr>
        <p:spPr>
          <a:xfrm>
            <a:off x="1749425" y="4357688"/>
            <a:ext cx="214313" cy="433387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8" name="27 Elipse"/>
          <p:cNvSpPr/>
          <p:nvPr/>
        </p:nvSpPr>
        <p:spPr>
          <a:xfrm>
            <a:off x="2606675" y="4357688"/>
            <a:ext cx="214313" cy="4333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9" name="28 Elipse"/>
          <p:cNvSpPr/>
          <p:nvPr/>
        </p:nvSpPr>
        <p:spPr>
          <a:xfrm>
            <a:off x="3463925" y="4357688"/>
            <a:ext cx="214313" cy="4333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0549" name="32 CuadroTexto"/>
          <p:cNvSpPr txBox="1">
            <a:spLocks noChangeArrowheads="1"/>
          </p:cNvSpPr>
          <p:nvPr/>
        </p:nvSpPr>
        <p:spPr bwMode="auto">
          <a:xfrm>
            <a:off x="1357313" y="5929313"/>
            <a:ext cx="1000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300" b="1">
                <a:latin typeface="Perpetua" pitchFamily="18" charset="0"/>
              </a:rPr>
              <a:t>Secretario</a:t>
            </a:r>
          </a:p>
        </p:txBody>
      </p:sp>
      <p:sp>
        <p:nvSpPr>
          <p:cNvPr id="20550" name="33 CuadroTexto"/>
          <p:cNvSpPr txBox="1">
            <a:spLocks noChangeArrowheads="1"/>
          </p:cNvSpPr>
          <p:nvPr/>
        </p:nvSpPr>
        <p:spPr bwMode="auto">
          <a:xfrm>
            <a:off x="2214563" y="5929313"/>
            <a:ext cx="1000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300" b="1">
                <a:latin typeface="Perpetua" pitchFamily="18" charset="0"/>
              </a:rPr>
              <a:t>Escrutador</a:t>
            </a:r>
          </a:p>
        </p:txBody>
      </p:sp>
      <p:sp>
        <p:nvSpPr>
          <p:cNvPr id="20551" name="34 CuadroTexto"/>
          <p:cNvSpPr txBox="1">
            <a:spLocks noChangeArrowheads="1"/>
          </p:cNvSpPr>
          <p:nvPr/>
        </p:nvSpPr>
        <p:spPr bwMode="auto">
          <a:xfrm>
            <a:off x="3071813" y="5929313"/>
            <a:ext cx="1000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300" b="1">
                <a:latin typeface="Perpetua" pitchFamily="18" charset="0"/>
              </a:rPr>
              <a:t>Escrutador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8286750" y="5715000"/>
            <a:ext cx="428625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 rot="5400000">
            <a:off x="5883275" y="3189288"/>
            <a:ext cx="52070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Rectángulo redondeado"/>
          <p:cNvSpPr/>
          <p:nvPr/>
        </p:nvSpPr>
        <p:spPr>
          <a:xfrm>
            <a:off x="4929188" y="5005388"/>
            <a:ext cx="428625" cy="928687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4" name="43 Elipse"/>
          <p:cNvSpPr/>
          <p:nvPr/>
        </p:nvSpPr>
        <p:spPr>
          <a:xfrm>
            <a:off x="5037138" y="4395788"/>
            <a:ext cx="214312" cy="433387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6" name="45 Rectángulo redondeado"/>
          <p:cNvSpPr/>
          <p:nvPr/>
        </p:nvSpPr>
        <p:spPr>
          <a:xfrm>
            <a:off x="7500938" y="5005388"/>
            <a:ext cx="428625" cy="928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7" name="46 Rectángulo redondeado"/>
          <p:cNvSpPr/>
          <p:nvPr/>
        </p:nvSpPr>
        <p:spPr>
          <a:xfrm>
            <a:off x="6643688" y="5005388"/>
            <a:ext cx="428625" cy="9286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8" name="47 Rectángulo redondeado"/>
          <p:cNvSpPr/>
          <p:nvPr/>
        </p:nvSpPr>
        <p:spPr>
          <a:xfrm>
            <a:off x="5786438" y="5005388"/>
            <a:ext cx="428625" cy="92868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9" name="48 Elipse"/>
          <p:cNvSpPr/>
          <p:nvPr/>
        </p:nvSpPr>
        <p:spPr>
          <a:xfrm>
            <a:off x="5894388" y="4395788"/>
            <a:ext cx="214312" cy="433387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0" name="49 Elipse"/>
          <p:cNvSpPr/>
          <p:nvPr/>
        </p:nvSpPr>
        <p:spPr>
          <a:xfrm>
            <a:off x="6751638" y="4395788"/>
            <a:ext cx="214312" cy="4333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1" name="50 Elipse"/>
          <p:cNvSpPr/>
          <p:nvPr/>
        </p:nvSpPr>
        <p:spPr>
          <a:xfrm>
            <a:off x="7608888" y="4395788"/>
            <a:ext cx="214312" cy="43338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0562" name="53 CuadroTexto"/>
          <p:cNvSpPr txBox="1">
            <a:spLocks noChangeArrowheads="1"/>
          </p:cNvSpPr>
          <p:nvPr/>
        </p:nvSpPr>
        <p:spPr bwMode="auto">
          <a:xfrm>
            <a:off x="5643563" y="6005513"/>
            <a:ext cx="25003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Suplentes respectivos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428625"/>
            <a:ext cx="77724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ELECTORAL LOCAL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2 Marcador de contenido"/>
          <p:cNvSpPr>
            <a:spLocks noGrp="1"/>
          </p:cNvSpPr>
          <p:nvPr>
            <p:ph sz="quarter" idx="1"/>
          </p:nvPr>
        </p:nvSpPr>
        <p:spPr>
          <a:xfrm>
            <a:off x="500063" y="1571625"/>
            <a:ext cx="8186737" cy="500062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sp>
        <p:nvSpPr>
          <p:cNvPr id="21508" name="5 CuadroTexto"/>
          <p:cNvSpPr txBox="1">
            <a:spLocks noChangeArrowheads="1"/>
          </p:cNvSpPr>
          <p:nvPr/>
        </p:nvSpPr>
        <p:spPr bwMode="auto">
          <a:xfrm>
            <a:off x="571500" y="3181350"/>
            <a:ext cx="3071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>
                <a:latin typeface="Perpetua" pitchFamily="18" charset="0"/>
              </a:rPr>
              <a:t>Electores en fila</a:t>
            </a:r>
          </a:p>
        </p:txBody>
      </p:sp>
      <p:sp>
        <p:nvSpPr>
          <p:cNvPr id="21509" name="8 CuadroTexto"/>
          <p:cNvSpPr txBox="1">
            <a:spLocks noChangeArrowheads="1"/>
          </p:cNvSpPr>
          <p:nvPr/>
        </p:nvSpPr>
        <p:spPr bwMode="auto">
          <a:xfrm>
            <a:off x="4214813" y="3071813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Credencial para Votar con fotografía</a:t>
            </a:r>
          </a:p>
        </p:txBody>
      </p:sp>
      <p:sp>
        <p:nvSpPr>
          <p:cNvPr id="21510" name="12 CuadroTexto"/>
          <p:cNvSpPr txBox="1">
            <a:spLocks noChangeArrowheads="1"/>
          </p:cNvSpPr>
          <p:nvPr/>
        </p:nvSpPr>
        <p:spPr bwMode="auto">
          <a:xfrm>
            <a:off x="285750" y="5786438"/>
            <a:ext cx="1571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Presidente entrega las boletas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8501090" y="5500702"/>
            <a:ext cx="428628" cy="1588"/>
          </a:xfrm>
          <a:prstGeom prst="straightConnector1">
            <a:avLst/>
          </a:prstGeom>
          <a:ln w="34925">
            <a:solidFill>
              <a:schemeClr val="accent1">
                <a:lumMod val="50000"/>
              </a:schemeClr>
            </a:solidFill>
            <a:tailEnd type="triangle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8 Rectángulo redondeado"/>
          <p:cNvSpPr/>
          <p:nvPr/>
        </p:nvSpPr>
        <p:spPr>
          <a:xfrm>
            <a:off x="1143000" y="2286000"/>
            <a:ext cx="457200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1" name="40 Rectángulo redondeado"/>
          <p:cNvSpPr/>
          <p:nvPr/>
        </p:nvSpPr>
        <p:spPr>
          <a:xfrm>
            <a:off x="1714500" y="2286000"/>
            <a:ext cx="457200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5" name="44 Rectángulo redondeado"/>
          <p:cNvSpPr/>
          <p:nvPr/>
        </p:nvSpPr>
        <p:spPr>
          <a:xfrm>
            <a:off x="2286000" y="2286000"/>
            <a:ext cx="457200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7" name="46 Rectángulo redondeado"/>
          <p:cNvSpPr/>
          <p:nvPr/>
        </p:nvSpPr>
        <p:spPr>
          <a:xfrm>
            <a:off x="2857500" y="2286000"/>
            <a:ext cx="457200" cy="857250"/>
          </a:xfrm>
          <a:prstGeom prst="roundRect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8" name="47 Elipse"/>
          <p:cNvSpPr/>
          <p:nvPr/>
        </p:nvSpPr>
        <p:spPr>
          <a:xfrm>
            <a:off x="1255713" y="1785938"/>
            <a:ext cx="24447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9" name="48 Elipse"/>
          <p:cNvSpPr/>
          <p:nvPr/>
        </p:nvSpPr>
        <p:spPr>
          <a:xfrm>
            <a:off x="1785938" y="1785938"/>
            <a:ext cx="24447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2" name="51 Elipse"/>
          <p:cNvSpPr/>
          <p:nvPr/>
        </p:nvSpPr>
        <p:spPr>
          <a:xfrm>
            <a:off x="2357438" y="1785938"/>
            <a:ext cx="24447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3" name="52 Elipse"/>
          <p:cNvSpPr/>
          <p:nvPr/>
        </p:nvSpPr>
        <p:spPr>
          <a:xfrm>
            <a:off x="2928938" y="1785938"/>
            <a:ext cx="244475" cy="428625"/>
          </a:xfrm>
          <a:prstGeom prst="ellipse">
            <a:avLst/>
          </a:prstGeom>
          <a:gradFill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54" name="53 Conector recto de flecha"/>
          <p:cNvCxnSpPr/>
          <p:nvPr/>
        </p:nvCxnSpPr>
        <p:spPr>
          <a:xfrm>
            <a:off x="3714750" y="2643188"/>
            <a:ext cx="571500" cy="158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Rectángulo redondeado"/>
          <p:cNvSpPr/>
          <p:nvPr/>
        </p:nvSpPr>
        <p:spPr>
          <a:xfrm>
            <a:off x="4500563" y="2292350"/>
            <a:ext cx="1214437" cy="708025"/>
          </a:xfrm>
          <a:prstGeom prst="roundRect">
            <a:avLst/>
          </a:prstGeom>
          <a:noFill/>
          <a:ln w="25400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7" name="56 Rectángulo redondeado"/>
          <p:cNvSpPr/>
          <p:nvPr/>
        </p:nvSpPr>
        <p:spPr>
          <a:xfrm rot="16200000">
            <a:off x="6679406" y="1964532"/>
            <a:ext cx="1928813" cy="1428750"/>
          </a:xfrm>
          <a:prstGeom prst="round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58" name="57 Conector recto de flecha"/>
          <p:cNvCxnSpPr/>
          <p:nvPr/>
        </p:nvCxnSpPr>
        <p:spPr>
          <a:xfrm>
            <a:off x="5929313" y="2643188"/>
            <a:ext cx="571500" cy="158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4" name="58 CuadroTexto"/>
          <p:cNvSpPr txBox="1">
            <a:spLocks noChangeArrowheads="1"/>
          </p:cNvSpPr>
          <p:nvPr/>
        </p:nvSpPr>
        <p:spPr bwMode="auto">
          <a:xfrm>
            <a:off x="6929438" y="1876425"/>
            <a:ext cx="1428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Lista Nominal</a:t>
            </a:r>
          </a:p>
        </p:txBody>
      </p:sp>
      <p:cxnSp>
        <p:nvCxnSpPr>
          <p:cNvPr id="64" name="63 Conector recto"/>
          <p:cNvCxnSpPr/>
          <p:nvPr/>
        </p:nvCxnSpPr>
        <p:spPr>
          <a:xfrm>
            <a:off x="7143750" y="2357438"/>
            <a:ext cx="10715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>
            <a:off x="7143750" y="2571750"/>
            <a:ext cx="107156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>
            <a:off x="7143750" y="2786063"/>
            <a:ext cx="10715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/>
          <p:nvPr/>
        </p:nvCxnSpPr>
        <p:spPr>
          <a:xfrm>
            <a:off x="7143750" y="3000375"/>
            <a:ext cx="107156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7143750" y="3214688"/>
            <a:ext cx="1071563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Cubo"/>
          <p:cNvSpPr/>
          <p:nvPr/>
        </p:nvSpPr>
        <p:spPr>
          <a:xfrm>
            <a:off x="5000625" y="5000625"/>
            <a:ext cx="1079500" cy="10795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74" name="73 Cubo"/>
          <p:cNvSpPr/>
          <p:nvPr/>
        </p:nvSpPr>
        <p:spPr>
          <a:xfrm>
            <a:off x="6143625" y="4714875"/>
            <a:ext cx="1079500" cy="1079500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75" name="74 Cubo"/>
          <p:cNvSpPr/>
          <p:nvPr/>
        </p:nvSpPr>
        <p:spPr>
          <a:xfrm>
            <a:off x="7286625" y="4929188"/>
            <a:ext cx="1079500" cy="107950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1533" name="77 CuadroTexto"/>
          <p:cNvSpPr txBox="1">
            <a:spLocks noChangeArrowheads="1"/>
          </p:cNvSpPr>
          <p:nvPr/>
        </p:nvSpPr>
        <p:spPr bwMode="auto">
          <a:xfrm>
            <a:off x="5357813" y="6234113"/>
            <a:ext cx="30718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Elector emite su voto</a:t>
            </a:r>
          </a:p>
        </p:txBody>
      </p:sp>
      <p:sp>
        <p:nvSpPr>
          <p:cNvPr id="79" name="78 CuadroTexto"/>
          <p:cNvSpPr txBox="1"/>
          <p:nvPr/>
        </p:nvSpPr>
        <p:spPr>
          <a:xfrm rot="8287010" flipV="1">
            <a:off x="4848225" y="5462588"/>
            <a:ext cx="1227138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000" b="1" dirty="0">
                <a:latin typeface="Verdana" pitchFamily="34" charset="0"/>
                <a:cs typeface="+mn-cs"/>
              </a:rPr>
              <a:t>Gobernador</a:t>
            </a:r>
            <a:endParaRPr lang="es-MX" sz="750" b="1" dirty="0">
              <a:latin typeface="Verdana" pitchFamily="34" charset="0"/>
              <a:cs typeface="+mn-cs"/>
            </a:endParaRPr>
          </a:p>
        </p:txBody>
      </p:sp>
      <p:sp>
        <p:nvSpPr>
          <p:cNvPr id="21535" name="79 CuadroTexto"/>
          <p:cNvSpPr txBox="1">
            <a:spLocks noChangeArrowheads="1"/>
          </p:cNvSpPr>
          <p:nvPr/>
        </p:nvSpPr>
        <p:spPr bwMode="auto">
          <a:xfrm rot="8328845" flipV="1">
            <a:off x="5942013" y="5291138"/>
            <a:ext cx="12033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b="1">
                <a:solidFill>
                  <a:schemeClr val="bg1"/>
                </a:solidFill>
                <a:latin typeface="Verdana" pitchFamily="34" charset="0"/>
              </a:rPr>
              <a:t>Ayuntamientos</a:t>
            </a:r>
            <a:endParaRPr lang="es-MX" sz="8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1536" name="80 CuadroTexto"/>
          <p:cNvSpPr txBox="1">
            <a:spLocks noChangeArrowheads="1"/>
          </p:cNvSpPr>
          <p:nvPr/>
        </p:nvSpPr>
        <p:spPr bwMode="auto">
          <a:xfrm rot="7702084" flipV="1">
            <a:off x="7164388" y="5472113"/>
            <a:ext cx="9826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000" b="1">
                <a:latin typeface="Verdana" pitchFamily="34" charset="0"/>
              </a:rPr>
              <a:t>Diputados </a:t>
            </a:r>
            <a:endParaRPr lang="es-MX" sz="800" b="1">
              <a:latin typeface="Verdana" pitchFamily="34" charset="0"/>
            </a:endParaRPr>
          </a:p>
        </p:txBody>
      </p:sp>
      <p:cxnSp>
        <p:nvCxnSpPr>
          <p:cNvPr id="60" name="59 Conector recto de flecha"/>
          <p:cNvCxnSpPr/>
          <p:nvPr/>
        </p:nvCxnSpPr>
        <p:spPr>
          <a:xfrm>
            <a:off x="357188" y="2643188"/>
            <a:ext cx="571500" cy="158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>
            <a:off x="1643063" y="5500688"/>
            <a:ext cx="642937" cy="158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>
            <a:stCxn id="57" idx="1"/>
          </p:cNvCxnSpPr>
          <p:nvPr/>
        </p:nvCxnSpPr>
        <p:spPr>
          <a:xfrm rot="5400000">
            <a:off x="7393782" y="3893344"/>
            <a:ext cx="50006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"/>
          <p:cNvCxnSpPr/>
          <p:nvPr/>
        </p:nvCxnSpPr>
        <p:spPr>
          <a:xfrm>
            <a:off x="4143375" y="4143375"/>
            <a:ext cx="3500438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 de flecha"/>
          <p:cNvCxnSpPr/>
          <p:nvPr/>
        </p:nvCxnSpPr>
        <p:spPr>
          <a:xfrm rot="10800000">
            <a:off x="1714500" y="4357688"/>
            <a:ext cx="2428875" cy="158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recto"/>
          <p:cNvCxnSpPr/>
          <p:nvPr/>
        </p:nvCxnSpPr>
        <p:spPr>
          <a:xfrm rot="5400000">
            <a:off x="4036218" y="4250532"/>
            <a:ext cx="214313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43" name="Picture 2" descr="C:\Documents and Settings\USUARIO\Mis documentos\Mis imágenes\imgCred_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1928813"/>
            <a:ext cx="17145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500563"/>
            <a:ext cx="19288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7" name="76 Conector recto de flecha"/>
          <p:cNvCxnSpPr/>
          <p:nvPr/>
        </p:nvCxnSpPr>
        <p:spPr>
          <a:xfrm>
            <a:off x="4286250" y="5500688"/>
            <a:ext cx="428625" cy="1587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Rectángulo redondeado"/>
          <p:cNvSpPr/>
          <p:nvPr/>
        </p:nvSpPr>
        <p:spPr>
          <a:xfrm>
            <a:off x="785813" y="4714875"/>
            <a:ext cx="571500" cy="107156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6" name="45 Elipse"/>
          <p:cNvSpPr/>
          <p:nvPr/>
        </p:nvSpPr>
        <p:spPr>
          <a:xfrm>
            <a:off x="928688" y="4143375"/>
            <a:ext cx="285750" cy="500063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8" name="Picture 4" descr="list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70000"/>
            <a:ext cx="55626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6037263" y="6572250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>
              <a:latin typeface="Perpetua" pitchFamily="18" charset="0"/>
            </a:endParaRPr>
          </a:p>
        </p:txBody>
      </p:sp>
      <p:sp>
        <p:nvSpPr>
          <p:cNvPr id="22532" name="4 CuadroTexto"/>
          <p:cNvSpPr txBox="1">
            <a:spLocks noChangeArrowheads="1"/>
          </p:cNvSpPr>
          <p:nvPr/>
        </p:nvSpPr>
        <p:spPr bwMode="auto">
          <a:xfrm>
            <a:off x="2928938" y="500063"/>
            <a:ext cx="3071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>
                <a:latin typeface="Perpetua" pitchFamily="18" charset="0"/>
              </a:rPr>
              <a:t>LISTA NOMINAL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ELECTORAL LOCAL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2 Marcador de contenido"/>
          <p:cNvSpPr>
            <a:spLocks noGrp="1"/>
          </p:cNvSpPr>
          <p:nvPr>
            <p:ph sz="quarter" idx="1"/>
          </p:nvPr>
        </p:nvSpPr>
        <p:spPr>
          <a:xfrm>
            <a:off x="357188" y="1214438"/>
            <a:ext cx="8329612" cy="48053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sp>
        <p:nvSpPr>
          <p:cNvPr id="23556" name="5 CuadroTexto"/>
          <p:cNvSpPr txBox="1">
            <a:spLocks noChangeArrowheads="1"/>
          </p:cNvSpPr>
          <p:nvPr/>
        </p:nvSpPr>
        <p:spPr bwMode="auto">
          <a:xfrm>
            <a:off x="214313" y="2976563"/>
            <a:ext cx="22145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Secretario anota </a:t>
            </a:r>
          </a:p>
          <a:p>
            <a:pPr algn="ctr"/>
            <a:r>
              <a:rPr lang="es-MX" sz="1600" b="1">
                <a:latin typeface="Perpetua" pitchFamily="18" charset="0"/>
              </a:rPr>
              <a:t>“Votó” en la Lista Nominal</a:t>
            </a:r>
          </a:p>
        </p:txBody>
      </p:sp>
      <p:sp>
        <p:nvSpPr>
          <p:cNvPr id="23557" name="8 CuadroTexto"/>
          <p:cNvSpPr txBox="1">
            <a:spLocks noChangeArrowheads="1"/>
          </p:cNvSpPr>
          <p:nvPr/>
        </p:nvSpPr>
        <p:spPr bwMode="auto">
          <a:xfrm>
            <a:off x="2786063" y="3059113"/>
            <a:ext cx="2928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Presidente declara cerradas las elecciones a las 18:00 horas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1143000" y="1785938"/>
            <a:ext cx="571500" cy="107156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2" name="11 Elipse"/>
          <p:cNvSpPr/>
          <p:nvPr/>
        </p:nvSpPr>
        <p:spPr>
          <a:xfrm>
            <a:off x="1285875" y="1143000"/>
            <a:ext cx="285750" cy="50006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7786710" y="5715016"/>
            <a:ext cx="928694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>
            <a:off x="2000250" y="2214563"/>
            <a:ext cx="428625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>
            <a:off x="6143625" y="2214563"/>
            <a:ext cx="571500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Cubo"/>
          <p:cNvSpPr/>
          <p:nvPr/>
        </p:nvSpPr>
        <p:spPr>
          <a:xfrm>
            <a:off x="3519488" y="1571625"/>
            <a:ext cx="1624012" cy="1500188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77" name="76 Conector recto de flecha"/>
          <p:cNvCxnSpPr/>
          <p:nvPr/>
        </p:nvCxnSpPr>
        <p:spPr>
          <a:xfrm rot="10800000">
            <a:off x="6072188" y="4713288"/>
            <a:ext cx="1285875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5" name="77 CuadroTexto"/>
          <p:cNvSpPr txBox="1">
            <a:spLocks noChangeArrowheads="1"/>
          </p:cNvSpPr>
          <p:nvPr/>
        </p:nvSpPr>
        <p:spPr bwMode="auto">
          <a:xfrm>
            <a:off x="1571625" y="6072188"/>
            <a:ext cx="5786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Perpetua" pitchFamily="18" charset="0"/>
              </a:rPr>
              <a:t>Los integrantes procederán al escrutinio y cómputo de los votos</a:t>
            </a:r>
          </a:p>
        </p:txBody>
      </p:sp>
      <p:cxnSp>
        <p:nvCxnSpPr>
          <p:cNvPr id="85" name="84 Conector recto"/>
          <p:cNvCxnSpPr/>
          <p:nvPr/>
        </p:nvCxnSpPr>
        <p:spPr>
          <a:xfrm flipV="1">
            <a:off x="4032250" y="1785938"/>
            <a:ext cx="5397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285750" y="2214563"/>
            <a:ext cx="642938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Pergamino vertical"/>
          <p:cNvSpPr/>
          <p:nvPr/>
        </p:nvSpPr>
        <p:spPr>
          <a:xfrm rot="21407387">
            <a:off x="6813550" y="1341438"/>
            <a:ext cx="1519238" cy="1546225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3569" name="61 CuadroTexto"/>
          <p:cNvSpPr txBox="1">
            <a:spLocks noChangeArrowheads="1"/>
          </p:cNvSpPr>
          <p:nvPr/>
        </p:nvSpPr>
        <p:spPr bwMode="auto">
          <a:xfrm rot="-235168">
            <a:off x="7016750" y="1797050"/>
            <a:ext cx="1087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Perpetua" pitchFamily="18" charset="0"/>
              </a:rPr>
              <a:t>Acta de Cierre</a:t>
            </a:r>
          </a:p>
        </p:txBody>
      </p:sp>
      <p:sp>
        <p:nvSpPr>
          <p:cNvPr id="23570" name="83 CuadroTexto"/>
          <p:cNvSpPr txBox="1">
            <a:spLocks noChangeArrowheads="1"/>
          </p:cNvSpPr>
          <p:nvPr/>
        </p:nvSpPr>
        <p:spPr bwMode="auto">
          <a:xfrm>
            <a:off x="6643688" y="3000375"/>
            <a:ext cx="1928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Secretario levantará el Acta de Cierre</a:t>
            </a:r>
          </a:p>
        </p:txBody>
      </p:sp>
      <p:cxnSp>
        <p:nvCxnSpPr>
          <p:cNvPr id="92" name="91 Conector recto"/>
          <p:cNvCxnSpPr/>
          <p:nvPr/>
        </p:nvCxnSpPr>
        <p:spPr>
          <a:xfrm rot="5400000">
            <a:off x="6927850" y="4286250"/>
            <a:ext cx="858838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2" name="98 CuadroTexto"/>
          <p:cNvSpPr txBox="1">
            <a:spLocks noChangeArrowheads="1"/>
          </p:cNvSpPr>
          <p:nvPr/>
        </p:nvSpPr>
        <p:spPr bwMode="auto">
          <a:xfrm>
            <a:off x="3143250" y="5786438"/>
            <a:ext cx="1214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>
                <a:latin typeface="Perpetua" pitchFamily="18" charset="0"/>
              </a:rPr>
              <a:t>Escrutador</a:t>
            </a:r>
            <a:endParaRPr lang="es-MX" sz="1200" b="1">
              <a:latin typeface="Perpetua" pitchFamily="18" charset="0"/>
            </a:endParaRPr>
          </a:p>
        </p:txBody>
      </p:sp>
      <p:sp>
        <p:nvSpPr>
          <p:cNvPr id="23573" name="99 CuadroTexto"/>
          <p:cNvSpPr txBox="1">
            <a:spLocks noChangeArrowheads="1"/>
          </p:cNvSpPr>
          <p:nvPr/>
        </p:nvSpPr>
        <p:spPr bwMode="auto">
          <a:xfrm>
            <a:off x="4357688" y="5764213"/>
            <a:ext cx="1071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>
                <a:latin typeface="Perpetua" pitchFamily="18" charset="0"/>
              </a:rPr>
              <a:t>Escrutador</a:t>
            </a:r>
          </a:p>
        </p:txBody>
      </p:sp>
      <p:sp>
        <p:nvSpPr>
          <p:cNvPr id="35" name="34 Rectángulo redondeado"/>
          <p:cNvSpPr/>
          <p:nvPr/>
        </p:nvSpPr>
        <p:spPr>
          <a:xfrm>
            <a:off x="4572000" y="4572000"/>
            <a:ext cx="571500" cy="1190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6" name="35 Rectángulo redondeado"/>
          <p:cNvSpPr/>
          <p:nvPr/>
        </p:nvSpPr>
        <p:spPr>
          <a:xfrm>
            <a:off x="3500438" y="4572000"/>
            <a:ext cx="571500" cy="119062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7" name="36 Elipse"/>
          <p:cNvSpPr/>
          <p:nvPr/>
        </p:nvSpPr>
        <p:spPr>
          <a:xfrm>
            <a:off x="3643313" y="3929063"/>
            <a:ext cx="285750" cy="57626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8" name="37 Elipse"/>
          <p:cNvSpPr/>
          <p:nvPr/>
        </p:nvSpPr>
        <p:spPr>
          <a:xfrm>
            <a:off x="4714875" y="3929063"/>
            <a:ext cx="285750" cy="57626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40" name="39 Conector recto"/>
          <p:cNvCxnSpPr>
            <a:stCxn id="74" idx="1"/>
            <a:endCxn id="74" idx="0"/>
          </p:cNvCxnSpPr>
          <p:nvPr/>
        </p:nvCxnSpPr>
        <p:spPr>
          <a:xfrm rot="5400000" flipH="1" flipV="1">
            <a:off x="4144169" y="1570831"/>
            <a:ext cx="374650" cy="3762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 rot="16200000" flipH="1">
            <a:off x="4179094" y="1678782"/>
            <a:ext cx="285750" cy="2143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ELECTORAL LOCAL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579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38"/>
            <a:ext cx="7772400" cy="42338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sp>
        <p:nvSpPr>
          <p:cNvPr id="24580" name="5 CuadroTexto"/>
          <p:cNvSpPr txBox="1">
            <a:spLocks noChangeArrowheads="1"/>
          </p:cNvSpPr>
          <p:nvPr/>
        </p:nvSpPr>
        <p:spPr bwMode="auto">
          <a:xfrm>
            <a:off x="714375" y="3059113"/>
            <a:ext cx="2214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Secretario hace constar el cómputo final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7929586" y="5715016"/>
            <a:ext cx="642942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>
            <a:off x="2643188" y="2214563"/>
            <a:ext cx="428625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3" name="77 CuadroTexto"/>
          <p:cNvSpPr txBox="1">
            <a:spLocks noChangeArrowheads="1"/>
          </p:cNvSpPr>
          <p:nvPr/>
        </p:nvSpPr>
        <p:spPr bwMode="auto">
          <a:xfrm>
            <a:off x="3857625" y="5857875"/>
            <a:ext cx="3000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Los funcionarios integran el paquete de la elección de diputados que contiene</a:t>
            </a:r>
          </a:p>
        </p:txBody>
      </p:sp>
      <p:cxnSp>
        <p:nvCxnSpPr>
          <p:cNvPr id="46" name="45 Conector recto de flecha"/>
          <p:cNvCxnSpPr/>
          <p:nvPr/>
        </p:nvCxnSpPr>
        <p:spPr>
          <a:xfrm>
            <a:off x="285750" y="2214563"/>
            <a:ext cx="642938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Pergamino vertical"/>
          <p:cNvSpPr/>
          <p:nvPr/>
        </p:nvSpPr>
        <p:spPr>
          <a:xfrm rot="21407387">
            <a:off x="1009650" y="1341438"/>
            <a:ext cx="1519238" cy="1546225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4586" name="61 CuadroTexto"/>
          <p:cNvSpPr txBox="1">
            <a:spLocks noChangeArrowheads="1"/>
          </p:cNvSpPr>
          <p:nvPr/>
        </p:nvSpPr>
        <p:spPr bwMode="auto">
          <a:xfrm rot="-235168">
            <a:off x="1212850" y="1992313"/>
            <a:ext cx="1084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800" b="1">
                <a:latin typeface="Perpetua" pitchFamily="18" charset="0"/>
              </a:rPr>
              <a:t>Actas</a:t>
            </a:r>
          </a:p>
        </p:txBody>
      </p:sp>
      <p:sp>
        <p:nvSpPr>
          <p:cNvPr id="24587" name="83 CuadroTexto"/>
          <p:cNvSpPr txBox="1">
            <a:spLocks noChangeArrowheads="1"/>
          </p:cNvSpPr>
          <p:nvPr/>
        </p:nvSpPr>
        <p:spPr bwMode="auto">
          <a:xfrm>
            <a:off x="3000375" y="2928938"/>
            <a:ext cx="3857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Secretario hace entrega de un ejemplar de las actas a los Representantes de los Partidos Políticos</a:t>
            </a:r>
          </a:p>
        </p:txBody>
      </p:sp>
      <p:sp>
        <p:nvSpPr>
          <p:cNvPr id="34" name="33 Rectángulo redondeado"/>
          <p:cNvSpPr/>
          <p:nvPr/>
        </p:nvSpPr>
        <p:spPr>
          <a:xfrm>
            <a:off x="6286500" y="4786313"/>
            <a:ext cx="571500" cy="107156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5" name="34 Elipse"/>
          <p:cNvSpPr/>
          <p:nvPr/>
        </p:nvSpPr>
        <p:spPr>
          <a:xfrm>
            <a:off x="6429375" y="4214813"/>
            <a:ext cx="285750" cy="50006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8" name="37 Rectángulo redondeado"/>
          <p:cNvSpPr/>
          <p:nvPr/>
        </p:nvSpPr>
        <p:spPr>
          <a:xfrm rot="16200000">
            <a:off x="3630612" y="1362076"/>
            <a:ext cx="1579563" cy="1268412"/>
          </a:xfrm>
          <a:prstGeom prst="round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4591" name="38 CuadroTexto"/>
          <p:cNvSpPr txBox="1">
            <a:spLocks noChangeArrowheads="1"/>
          </p:cNvSpPr>
          <p:nvPr/>
        </p:nvSpPr>
        <p:spPr bwMode="auto">
          <a:xfrm>
            <a:off x="3714750" y="1417638"/>
            <a:ext cx="13573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 b="1">
                <a:latin typeface="Perpetua" pitchFamily="18" charset="0"/>
              </a:rPr>
              <a:t>Ejemplar de Acta</a:t>
            </a:r>
          </a:p>
        </p:txBody>
      </p:sp>
      <p:cxnSp>
        <p:nvCxnSpPr>
          <p:cNvPr id="41" name="40 Conector recto"/>
          <p:cNvCxnSpPr/>
          <p:nvPr/>
        </p:nvCxnSpPr>
        <p:spPr>
          <a:xfrm flipV="1">
            <a:off x="3997325" y="1785938"/>
            <a:ext cx="860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 flipV="1">
            <a:off x="3997325" y="2000250"/>
            <a:ext cx="860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bo"/>
          <p:cNvSpPr/>
          <p:nvPr/>
        </p:nvSpPr>
        <p:spPr>
          <a:xfrm>
            <a:off x="5072063" y="4643438"/>
            <a:ext cx="857250" cy="928687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4595" name="44 CuadroTexto"/>
          <p:cNvSpPr txBox="1">
            <a:spLocks noChangeArrowheads="1"/>
          </p:cNvSpPr>
          <p:nvPr/>
        </p:nvSpPr>
        <p:spPr bwMode="auto">
          <a:xfrm>
            <a:off x="5072063" y="4214813"/>
            <a:ext cx="10715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Paquete</a:t>
            </a:r>
          </a:p>
        </p:txBody>
      </p:sp>
      <p:sp>
        <p:nvSpPr>
          <p:cNvPr id="47" name="46 Rectángulo redondeado"/>
          <p:cNvSpPr/>
          <p:nvPr/>
        </p:nvSpPr>
        <p:spPr>
          <a:xfrm>
            <a:off x="5429250" y="1785938"/>
            <a:ext cx="571500" cy="107156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8" name="47 Elipse"/>
          <p:cNvSpPr/>
          <p:nvPr/>
        </p:nvSpPr>
        <p:spPr>
          <a:xfrm>
            <a:off x="5572125" y="1143000"/>
            <a:ext cx="285750" cy="50006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50" name="49 Conector recto"/>
          <p:cNvCxnSpPr/>
          <p:nvPr/>
        </p:nvCxnSpPr>
        <p:spPr>
          <a:xfrm>
            <a:off x="6357938" y="2286000"/>
            <a:ext cx="928687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5400000">
            <a:off x="6179344" y="3393281"/>
            <a:ext cx="221615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V="1">
            <a:off x="4000500" y="2214563"/>
            <a:ext cx="860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V="1">
            <a:off x="4000500" y="2428875"/>
            <a:ext cx="860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ELECTORAL LOCAL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2 Marcador de contenido"/>
          <p:cNvSpPr>
            <a:spLocks noGrp="1"/>
          </p:cNvSpPr>
          <p:nvPr>
            <p:ph sz="quarter" idx="1"/>
          </p:nvPr>
        </p:nvSpPr>
        <p:spPr>
          <a:xfrm>
            <a:off x="571500" y="1357313"/>
            <a:ext cx="8115300" cy="50720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7072330" y="5715016"/>
            <a:ext cx="1643074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77 CuadroTexto"/>
          <p:cNvSpPr txBox="1">
            <a:spLocks noChangeArrowheads="1"/>
          </p:cNvSpPr>
          <p:nvPr/>
        </p:nvSpPr>
        <p:spPr bwMode="auto">
          <a:xfrm>
            <a:off x="1285875" y="4786313"/>
            <a:ext cx="30003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>
                <a:latin typeface="Perpetua" pitchFamily="18" charset="0"/>
              </a:rPr>
              <a:t>Paquetes fajillados individualmente conteniendo las boletas emitidas, anuladas y sobrantes</a:t>
            </a:r>
          </a:p>
        </p:txBody>
      </p:sp>
      <p:cxnSp>
        <p:nvCxnSpPr>
          <p:cNvPr id="46" name="45 Conector recto de flecha"/>
          <p:cNvCxnSpPr/>
          <p:nvPr/>
        </p:nvCxnSpPr>
        <p:spPr>
          <a:xfrm>
            <a:off x="285750" y="2214563"/>
            <a:ext cx="642938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 redondeado"/>
          <p:cNvSpPr/>
          <p:nvPr/>
        </p:nvSpPr>
        <p:spPr>
          <a:xfrm rot="16200000">
            <a:off x="6723857" y="1920081"/>
            <a:ext cx="1714500" cy="1160463"/>
          </a:xfrm>
          <a:prstGeom prst="round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5608" name="38 CuadroTexto"/>
          <p:cNvSpPr txBox="1">
            <a:spLocks noChangeArrowheads="1"/>
          </p:cNvSpPr>
          <p:nvPr/>
        </p:nvSpPr>
        <p:spPr bwMode="auto">
          <a:xfrm>
            <a:off x="7000875" y="1882775"/>
            <a:ext cx="1214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 b="1">
                <a:latin typeface="Perpetua" pitchFamily="18" charset="0"/>
              </a:rPr>
              <a:t>Nombramiento de los Funcionarios de Casilla</a:t>
            </a:r>
          </a:p>
        </p:txBody>
      </p:sp>
      <p:sp>
        <p:nvSpPr>
          <p:cNvPr id="44" name="43 Cubo"/>
          <p:cNvSpPr/>
          <p:nvPr/>
        </p:nvSpPr>
        <p:spPr>
          <a:xfrm>
            <a:off x="4429125" y="4714875"/>
            <a:ext cx="928688" cy="857250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5610" name="44 CuadroTexto"/>
          <p:cNvSpPr txBox="1">
            <a:spLocks noChangeArrowheads="1"/>
          </p:cNvSpPr>
          <p:nvPr/>
        </p:nvSpPr>
        <p:spPr bwMode="auto">
          <a:xfrm>
            <a:off x="2000250" y="3500438"/>
            <a:ext cx="450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000" b="1">
                <a:latin typeface="Perpetua" pitchFamily="18" charset="0"/>
              </a:rPr>
              <a:t>Paquetes de la elección</a:t>
            </a:r>
          </a:p>
        </p:txBody>
      </p:sp>
      <p:sp>
        <p:nvSpPr>
          <p:cNvPr id="24" name="23 Pergamino vertical"/>
          <p:cNvSpPr/>
          <p:nvPr/>
        </p:nvSpPr>
        <p:spPr>
          <a:xfrm rot="21407387">
            <a:off x="773113" y="1749425"/>
            <a:ext cx="1281112" cy="1454150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5" name="24 Pergamino vertical"/>
          <p:cNvSpPr/>
          <p:nvPr/>
        </p:nvSpPr>
        <p:spPr>
          <a:xfrm rot="21407387">
            <a:off x="1958975" y="1725613"/>
            <a:ext cx="1235075" cy="1452562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6" name="25 Pergamino vertical"/>
          <p:cNvSpPr/>
          <p:nvPr/>
        </p:nvSpPr>
        <p:spPr>
          <a:xfrm rot="21407387">
            <a:off x="3101975" y="1725613"/>
            <a:ext cx="1235075" cy="1452562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5614" name="26 CuadroTexto"/>
          <p:cNvSpPr txBox="1">
            <a:spLocks noChangeArrowheads="1"/>
          </p:cNvSpPr>
          <p:nvPr/>
        </p:nvSpPr>
        <p:spPr bwMode="auto">
          <a:xfrm rot="-235168">
            <a:off x="947738" y="2227263"/>
            <a:ext cx="10287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>
                <a:latin typeface="Perpetua" pitchFamily="18" charset="0"/>
              </a:rPr>
              <a:t>Escritos de protesta</a:t>
            </a:r>
          </a:p>
        </p:txBody>
      </p:sp>
      <p:sp>
        <p:nvSpPr>
          <p:cNvPr id="25615" name="27 CuadroTexto"/>
          <p:cNvSpPr txBox="1">
            <a:spLocks noChangeArrowheads="1"/>
          </p:cNvSpPr>
          <p:nvPr/>
        </p:nvSpPr>
        <p:spPr bwMode="auto">
          <a:xfrm rot="-235168">
            <a:off x="2103438" y="2058988"/>
            <a:ext cx="10287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>
                <a:latin typeface="Perpetua" pitchFamily="18" charset="0"/>
              </a:rPr>
              <a:t>Acta Final de Escrutinio y Cómputo</a:t>
            </a:r>
          </a:p>
        </p:txBody>
      </p:sp>
      <p:sp>
        <p:nvSpPr>
          <p:cNvPr id="25616" name="28 CuadroTexto"/>
          <p:cNvSpPr txBox="1">
            <a:spLocks noChangeArrowheads="1"/>
          </p:cNvSpPr>
          <p:nvPr/>
        </p:nvSpPr>
        <p:spPr bwMode="auto">
          <a:xfrm rot="-235168">
            <a:off x="3316288" y="2087563"/>
            <a:ext cx="8937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>
                <a:latin typeface="Perpetua" pitchFamily="18" charset="0"/>
              </a:rPr>
              <a:t>Acta de Cierre de Votación</a:t>
            </a:r>
          </a:p>
        </p:txBody>
      </p:sp>
      <p:sp>
        <p:nvSpPr>
          <p:cNvPr id="30" name="29 Pergamino vertical"/>
          <p:cNvSpPr/>
          <p:nvPr/>
        </p:nvSpPr>
        <p:spPr>
          <a:xfrm rot="21407387">
            <a:off x="4235450" y="1747838"/>
            <a:ext cx="1235075" cy="1454150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5618" name="30 CuadroTexto"/>
          <p:cNvSpPr txBox="1">
            <a:spLocks noChangeArrowheads="1"/>
          </p:cNvSpPr>
          <p:nvPr/>
        </p:nvSpPr>
        <p:spPr bwMode="auto">
          <a:xfrm rot="-235168">
            <a:off x="4354513" y="2057400"/>
            <a:ext cx="9969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>
                <a:latin typeface="Perpetua" pitchFamily="18" charset="0"/>
              </a:rPr>
              <a:t>Acta de </a:t>
            </a:r>
            <a:r>
              <a:rPr lang="es-MX" sz="1300" b="1">
                <a:latin typeface="Perpetua" pitchFamily="18" charset="0"/>
              </a:rPr>
              <a:t>Instalació</a:t>
            </a:r>
            <a:r>
              <a:rPr lang="es-MX" sz="1200" b="1">
                <a:latin typeface="Perpetua" pitchFamily="18" charset="0"/>
              </a:rPr>
              <a:t>n</a:t>
            </a:r>
            <a:r>
              <a:rPr lang="es-MX" sz="1400" b="1">
                <a:latin typeface="Perpetua" pitchFamily="18" charset="0"/>
              </a:rPr>
              <a:t> de Casilla</a:t>
            </a:r>
          </a:p>
        </p:txBody>
      </p:sp>
      <p:sp>
        <p:nvSpPr>
          <p:cNvPr id="32" name="31 Rectángulo redondeado"/>
          <p:cNvSpPr/>
          <p:nvPr/>
        </p:nvSpPr>
        <p:spPr>
          <a:xfrm rot="16200000">
            <a:off x="5322094" y="1893094"/>
            <a:ext cx="1714500" cy="1214438"/>
          </a:xfrm>
          <a:prstGeom prst="round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5620" name="32 CuadroTexto"/>
          <p:cNvSpPr txBox="1">
            <a:spLocks noChangeArrowheads="1"/>
          </p:cNvSpPr>
          <p:nvPr/>
        </p:nvSpPr>
        <p:spPr bwMode="auto">
          <a:xfrm>
            <a:off x="5572125" y="1643063"/>
            <a:ext cx="1214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Lista Nominal</a:t>
            </a:r>
          </a:p>
        </p:txBody>
      </p:sp>
      <p:cxnSp>
        <p:nvCxnSpPr>
          <p:cNvPr id="36" name="35 Conector recto"/>
          <p:cNvCxnSpPr/>
          <p:nvPr/>
        </p:nvCxnSpPr>
        <p:spPr>
          <a:xfrm flipV="1">
            <a:off x="5715000" y="2214563"/>
            <a:ext cx="85725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/>
          <p:nvPr/>
        </p:nvCxnSpPr>
        <p:spPr>
          <a:xfrm flipV="1">
            <a:off x="5715000" y="2428875"/>
            <a:ext cx="857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 flipV="1">
            <a:off x="5715000" y="2641600"/>
            <a:ext cx="857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 flipV="1">
            <a:off x="5715000" y="2857500"/>
            <a:ext cx="857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 flipV="1">
            <a:off x="5715000" y="3070225"/>
            <a:ext cx="857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bo"/>
          <p:cNvSpPr/>
          <p:nvPr/>
        </p:nvSpPr>
        <p:spPr>
          <a:xfrm>
            <a:off x="5572125" y="4429125"/>
            <a:ext cx="928688" cy="785813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72" name="71 Cubo"/>
          <p:cNvSpPr/>
          <p:nvPr/>
        </p:nvSpPr>
        <p:spPr>
          <a:xfrm>
            <a:off x="5357813" y="5357813"/>
            <a:ext cx="928687" cy="857250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cxnSp>
        <p:nvCxnSpPr>
          <p:cNvPr id="41" name="40 Conector recto de flecha"/>
          <p:cNvCxnSpPr/>
          <p:nvPr/>
        </p:nvCxnSpPr>
        <p:spPr>
          <a:xfrm rot="16200000" flipH="1">
            <a:off x="4036219" y="3893344"/>
            <a:ext cx="714375" cy="642937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 ELECTORAL LOCAL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7" name="2 Marcador de contenido"/>
          <p:cNvSpPr>
            <a:spLocks noGrp="1"/>
          </p:cNvSpPr>
          <p:nvPr>
            <p:ph sz="quarter" idx="1"/>
          </p:nvPr>
        </p:nvSpPr>
        <p:spPr>
          <a:xfrm>
            <a:off x="714375" y="1143000"/>
            <a:ext cx="7772400" cy="535781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sp>
        <p:nvSpPr>
          <p:cNvPr id="26628" name="5 CuadroTexto"/>
          <p:cNvSpPr txBox="1">
            <a:spLocks noChangeArrowheads="1"/>
          </p:cNvSpPr>
          <p:nvPr/>
        </p:nvSpPr>
        <p:spPr bwMode="auto">
          <a:xfrm>
            <a:off x="1071563" y="2976563"/>
            <a:ext cx="25717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Presidente fija un aviso con resultados de la elección  en la entrada de la casilla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7929586" y="5715016"/>
            <a:ext cx="642942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 de flecha"/>
          <p:cNvCxnSpPr/>
          <p:nvPr/>
        </p:nvCxnSpPr>
        <p:spPr>
          <a:xfrm>
            <a:off x="3929063" y="2212975"/>
            <a:ext cx="857250" cy="3175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1" name="77 CuadroTexto"/>
          <p:cNvSpPr txBox="1">
            <a:spLocks noChangeArrowheads="1"/>
          </p:cNvSpPr>
          <p:nvPr/>
        </p:nvSpPr>
        <p:spPr bwMode="auto">
          <a:xfrm>
            <a:off x="2857500" y="5286375"/>
            <a:ext cx="5000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Las Comisiones Municipales Electorales turnan a las Mesas Auxiliares de Cómputo los paquetes de Diputados y Gobernador dentro de las 24 hrs. siguientes a la recepción de los paquetes</a:t>
            </a:r>
          </a:p>
        </p:txBody>
      </p:sp>
      <p:cxnSp>
        <p:nvCxnSpPr>
          <p:cNvPr id="46" name="45 Conector recto de flecha"/>
          <p:cNvCxnSpPr/>
          <p:nvPr/>
        </p:nvCxnSpPr>
        <p:spPr>
          <a:xfrm>
            <a:off x="285750" y="2214563"/>
            <a:ext cx="642938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3" name="83 CuadroTexto"/>
          <p:cNvSpPr txBox="1">
            <a:spLocks noChangeArrowheads="1"/>
          </p:cNvSpPr>
          <p:nvPr/>
        </p:nvSpPr>
        <p:spPr bwMode="auto">
          <a:xfrm>
            <a:off x="4929188" y="3000375"/>
            <a:ext cx="34432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Presidente deberá remitir inmediatamente los paquetes electorales a la Comisión Municipal Electoral</a:t>
            </a:r>
          </a:p>
        </p:txBody>
      </p:sp>
      <p:sp>
        <p:nvSpPr>
          <p:cNvPr id="33" name="32 Rectángulo redondeado"/>
          <p:cNvSpPr/>
          <p:nvPr/>
        </p:nvSpPr>
        <p:spPr>
          <a:xfrm>
            <a:off x="7215188" y="1857375"/>
            <a:ext cx="571500" cy="107156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4" name="33 Elipse"/>
          <p:cNvSpPr/>
          <p:nvPr/>
        </p:nvSpPr>
        <p:spPr>
          <a:xfrm>
            <a:off x="7358063" y="1285875"/>
            <a:ext cx="285750" cy="500063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5" name="34 Rectángulo redondeado"/>
          <p:cNvSpPr/>
          <p:nvPr/>
        </p:nvSpPr>
        <p:spPr>
          <a:xfrm>
            <a:off x="2500313" y="1928813"/>
            <a:ext cx="571500" cy="107156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6" name="35 Elipse"/>
          <p:cNvSpPr/>
          <p:nvPr/>
        </p:nvSpPr>
        <p:spPr>
          <a:xfrm>
            <a:off x="2643188" y="1357313"/>
            <a:ext cx="285750" cy="50006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7" name="36 Rectángulo redondeado"/>
          <p:cNvSpPr/>
          <p:nvPr/>
        </p:nvSpPr>
        <p:spPr>
          <a:xfrm rot="16200000">
            <a:off x="1241425" y="1544638"/>
            <a:ext cx="1214437" cy="839788"/>
          </a:xfrm>
          <a:prstGeom prst="round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6639" name="37 CuadroTexto"/>
          <p:cNvSpPr txBox="1">
            <a:spLocks noChangeArrowheads="1"/>
          </p:cNvSpPr>
          <p:nvPr/>
        </p:nvSpPr>
        <p:spPr bwMode="auto">
          <a:xfrm>
            <a:off x="1214438" y="1366838"/>
            <a:ext cx="1357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200" b="1">
                <a:latin typeface="Perpetua" pitchFamily="18" charset="0"/>
              </a:rPr>
              <a:t>Resultados</a:t>
            </a:r>
          </a:p>
        </p:txBody>
      </p:sp>
      <p:cxnSp>
        <p:nvCxnSpPr>
          <p:cNvPr id="39" name="38 Conector recto"/>
          <p:cNvCxnSpPr/>
          <p:nvPr/>
        </p:nvCxnSpPr>
        <p:spPr>
          <a:xfrm>
            <a:off x="1528763" y="1712913"/>
            <a:ext cx="6858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1528763" y="1927225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1528763" y="2141538"/>
            <a:ext cx="6858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bo"/>
          <p:cNvSpPr/>
          <p:nvPr/>
        </p:nvSpPr>
        <p:spPr>
          <a:xfrm>
            <a:off x="5286375" y="1643063"/>
            <a:ext cx="642938" cy="571500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1" name="30 Cubo"/>
          <p:cNvSpPr/>
          <p:nvPr/>
        </p:nvSpPr>
        <p:spPr>
          <a:xfrm>
            <a:off x="6072188" y="1500188"/>
            <a:ext cx="642937" cy="571500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2" name="31 Cubo"/>
          <p:cNvSpPr/>
          <p:nvPr/>
        </p:nvSpPr>
        <p:spPr>
          <a:xfrm>
            <a:off x="5857875" y="2214563"/>
            <a:ext cx="642938" cy="571500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45" name="44 Rectángulo redondeado"/>
          <p:cNvSpPr/>
          <p:nvPr/>
        </p:nvSpPr>
        <p:spPr>
          <a:xfrm>
            <a:off x="4714875" y="4214813"/>
            <a:ext cx="2143125" cy="10001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6647" name="46 CuadroTexto"/>
          <p:cNvSpPr txBox="1">
            <a:spLocks noChangeArrowheads="1"/>
          </p:cNvSpPr>
          <p:nvPr/>
        </p:nvSpPr>
        <p:spPr bwMode="auto">
          <a:xfrm>
            <a:off x="4857750" y="4286250"/>
            <a:ext cx="185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Perpetua" pitchFamily="18" charset="0"/>
              </a:rPr>
              <a:t>Comisiones Municipales Electorales</a:t>
            </a:r>
          </a:p>
        </p:txBody>
      </p:sp>
      <p:cxnSp>
        <p:nvCxnSpPr>
          <p:cNvPr id="51" name="50 Conector recto de flecha"/>
          <p:cNvCxnSpPr/>
          <p:nvPr/>
        </p:nvCxnSpPr>
        <p:spPr>
          <a:xfrm rot="5400000">
            <a:off x="5645151" y="4000500"/>
            <a:ext cx="284162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571500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642938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ETAPAS DEL PROCESO ELECTORAL ESTATAL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14375" y="1643063"/>
            <a:ext cx="8072438" cy="4786312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600" dirty="0" smtClean="0"/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TERCERA ETAPA</a:t>
            </a:r>
          </a:p>
          <a:p>
            <a:pPr marL="274320" indent="-27432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y declaración de validez de las elecciones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200" b="1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s-MX" sz="2400" b="1" dirty="0" smtClean="0"/>
              <a:t>con la remisión de los paquetes que contienen la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documentación electoral a las Comisiones Municipales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Electorales y a la Comisión Estatal Electoral.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9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Concluye</a:t>
            </a:r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s-MX" sz="2400" b="1" dirty="0" smtClean="0"/>
              <a:t>con los cómputos y declaraciones que realicen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ambos organismos electorales, o las resoluciones que, en su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caso, emita el Tribunal Electoral del Estado, una vez que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causen ejecutoria.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728663" y="571500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75" y="428625"/>
            <a:ext cx="77724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ETAPAS DEL PROCESO ESTATAL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14375" y="1785938"/>
            <a:ext cx="7772400" cy="4643437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  <a:p>
            <a:pPr marL="457200" indent="-45720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r>
              <a:rPr lang="es-MX" sz="2800" b="1" dirty="0" smtClean="0"/>
              <a:t>Las etapas del proceso electoral ordinario son: </a:t>
            </a:r>
          </a:p>
          <a:p>
            <a:pPr marL="457200" indent="-45720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es-MX" sz="2800" b="1" dirty="0" smtClean="0"/>
              <a:t>Preparación de la elección</a:t>
            </a:r>
          </a:p>
          <a:p>
            <a:pPr marL="457200" indent="-45720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endParaRPr lang="es-MX" sz="2800" b="1" dirty="0" smtClean="0"/>
          </a:p>
          <a:p>
            <a:pPr marL="457200" indent="-45720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es-MX" sz="2800" b="1" dirty="0" smtClean="0"/>
              <a:t>Jornada Electoral; y</a:t>
            </a:r>
          </a:p>
          <a:p>
            <a:pPr marL="457200" indent="-45720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endParaRPr lang="es-MX" sz="2800" b="1" dirty="0" smtClean="0"/>
          </a:p>
          <a:p>
            <a:pPr marL="457200" indent="-457200" algn="just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+mj-lt"/>
              <a:buAutoNum type="alphaLcParenR"/>
              <a:defRPr/>
            </a:pPr>
            <a:r>
              <a:rPr lang="es-MX" sz="2800" b="1" dirty="0" smtClean="0"/>
              <a:t>Resultados y declaraciones de validez de </a:t>
            </a:r>
            <a:r>
              <a:rPr lang="es-MX" sz="2800" b="1" smtClean="0"/>
              <a:t>las elecciones, </a:t>
            </a:r>
            <a:r>
              <a:rPr lang="es-MX" sz="2800" b="1" dirty="0" smtClean="0"/>
              <a:t>o las resoluciones que en su caso emita el Tribunal Electoral del Estado , una vez que causen ejecutoria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571500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28625"/>
            <a:ext cx="7772400" cy="135731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y declaración de validez de las elecciones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42938" y="1571625"/>
            <a:ext cx="8043862" cy="478631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Mesas auxiliares de cómputo </a:t>
            </a:r>
            <a:r>
              <a:rPr lang="es-MX" b="1" dirty="0" smtClean="0"/>
              <a:t>(cómputo parcial: miércoles siguiente a la jornada electoral).</a:t>
            </a:r>
            <a:endParaRPr lang="es-MX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Cómputo elección de Gobernador y Diputados Locales  </a:t>
            </a:r>
            <a:r>
              <a:rPr lang="es-MX" b="1" dirty="0" smtClean="0"/>
              <a:t>(viernes siguiente a la Jornada Electoral a partir de las 8:00 horas).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Expedición de Constancias </a:t>
            </a:r>
            <a:r>
              <a:rPr lang="es-MX" b="1" dirty="0" smtClean="0"/>
              <a:t>(Mayoría y Representación Proporcional).</a:t>
            </a:r>
            <a:endParaRPr lang="es-MX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Cómputo y Declaración de Validez de las elecciones Municipales.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Asignación de las regidurías de representación proporcional.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Y DECLARACIONES DE VALIDEZ DE LAS ELECCIONES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9" name="2 Marcador de contenido"/>
          <p:cNvSpPr>
            <a:spLocks noGrp="1"/>
          </p:cNvSpPr>
          <p:nvPr>
            <p:ph sz="quarter" idx="1"/>
          </p:nvPr>
        </p:nvSpPr>
        <p:spPr>
          <a:xfrm>
            <a:off x="571500" y="1285875"/>
            <a:ext cx="8115300" cy="5000625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08088" y="1357313"/>
          <a:ext cx="2655887" cy="1949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500"/>
                <a:gridCol w="379500"/>
                <a:gridCol w="379500"/>
                <a:gridCol w="379500"/>
                <a:gridCol w="379500"/>
                <a:gridCol w="379500"/>
                <a:gridCol w="379500"/>
              </a:tblGrid>
              <a:tr h="226221">
                <a:tc gridSpan="7"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JULIO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26221"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J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26221">
                <a:tc>
                  <a:txBody>
                    <a:bodyPr/>
                    <a:lstStyle/>
                    <a:p>
                      <a:pPr algn="ctr"/>
                      <a:endParaRPr lang="es-MX" sz="1600" b="1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26221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26221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26221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752" name="5 CuadroTexto"/>
          <p:cNvSpPr txBox="1">
            <a:spLocks noChangeArrowheads="1"/>
          </p:cNvSpPr>
          <p:nvPr/>
        </p:nvSpPr>
        <p:spPr bwMode="auto">
          <a:xfrm>
            <a:off x="500063" y="3402013"/>
            <a:ext cx="364331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El miércoles siguiente a las 8:00 horas, las Mesas Auxiliares de Cómputo procederán a realizar el cómputo parcial de las elecciones de Diputado y Gobernador</a:t>
            </a: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214813" y="2714625"/>
            <a:ext cx="85725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54" name="8 CuadroTexto"/>
          <p:cNvSpPr txBox="1">
            <a:spLocks noChangeArrowheads="1"/>
          </p:cNvSpPr>
          <p:nvPr/>
        </p:nvSpPr>
        <p:spPr bwMode="auto">
          <a:xfrm>
            <a:off x="4929188" y="3143250"/>
            <a:ext cx="35004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>
                <a:latin typeface="Perpetua" pitchFamily="18" charset="0"/>
              </a:rPr>
              <a:t>Los resultados de cómputo parcial se asentarán en el Acta  que será firmada por quienes participaron en dicho proceso</a:t>
            </a:r>
          </a:p>
        </p:txBody>
      </p:sp>
      <p:sp>
        <p:nvSpPr>
          <p:cNvPr id="29755" name="52 CuadroTexto"/>
          <p:cNvSpPr txBox="1">
            <a:spLocks noChangeArrowheads="1"/>
          </p:cNvSpPr>
          <p:nvPr/>
        </p:nvSpPr>
        <p:spPr bwMode="auto">
          <a:xfrm>
            <a:off x="2643188" y="5286375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Perpetua" pitchFamily="18" charset="0"/>
              </a:rPr>
              <a:t>Las Mesas Auxiliares de Cómputo deberán remitir dentro de las 24 horas siguientes a la conclusión del cómputo parcial todos los paquetes a la CEE</a:t>
            </a:r>
          </a:p>
        </p:txBody>
      </p:sp>
      <p:sp>
        <p:nvSpPr>
          <p:cNvPr id="18" name="17 Pergamino vertical"/>
          <p:cNvSpPr/>
          <p:nvPr/>
        </p:nvSpPr>
        <p:spPr>
          <a:xfrm rot="21407387">
            <a:off x="5367338" y="1555750"/>
            <a:ext cx="1519237" cy="1546225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9757" name="18 CuadroTexto"/>
          <p:cNvSpPr txBox="1">
            <a:spLocks noChangeArrowheads="1"/>
          </p:cNvSpPr>
          <p:nvPr/>
        </p:nvSpPr>
        <p:spPr bwMode="auto">
          <a:xfrm rot="-235168">
            <a:off x="5580063" y="1914525"/>
            <a:ext cx="1087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Acta de Cómputo Parcial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5143500" y="4357688"/>
            <a:ext cx="2000250" cy="7143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9759" name="20 CuadroTexto"/>
          <p:cNvSpPr txBox="1">
            <a:spLocks noChangeArrowheads="1"/>
          </p:cNvSpPr>
          <p:nvPr/>
        </p:nvSpPr>
        <p:spPr bwMode="auto">
          <a:xfrm>
            <a:off x="5143500" y="4429125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Mesas Auxiliares de Cómputo</a:t>
            </a:r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357188" y="2714625"/>
            <a:ext cx="5715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5400000">
            <a:off x="6466682" y="4107656"/>
            <a:ext cx="355600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7929586" y="5715016"/>
            <a:ext cx="642942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triangle"/>
          </a:ln>
          <a:scene3d>
            <a:camera prst="orthographicFront">
              <a:rot lat="30000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00100" y="285750"/>
            <a:ext cx="7772400" cy="857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Y DECLARACIONES DE VALIDEZ DE LAS ELECCIONES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2 Marcador de contenido"/>
          <p:cNvSpPr>
            <a:spLocks noGrp="1"/>
          </p:cNvSpPr>
          <p:nvPr>
            <p:ph sz="quarter" idx="1"/>
          </p:nvPr>
        </p:nvSpPr>
        <p:spPr>
          <a:xfrm>
            <a:off x="571500" y="1357313"/>
            <a:ext cx="8215313" cy="49291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endParaRPr lang="es-MX" sz="1800" smtClean="0"/>
          </a:p>
          <a:p>
            <a:pPr algn="ctr" eaLnBrk="1" hangingPunct="1">
              <a:buFont typeface="Wingdings 2" pitchFamily="18" charset="2"/>
              <a:buNone/>
            </a:pPr>
            <a:endParaRPr lang="es-MX" sz="280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08088" y="1500188"/>
          <a:ext cx="2655887" cy="1949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500"/>
                <a:gridCol w="379500"/>
                <a:gridCol w="379500"/>
                <a:gridCol w="379500"/>
                <a:gridCol w="379500"/>
                <a:gridCol w="379500"/>
                <a:gridCol w="379500"/>
              </a:tblGrid>
              <a:tr h="259960">
                <a:tc gridSpan="7"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JULIO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259960"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M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J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 smtClean="0">
                          <a:solidFill>
                            <a:schemeClr val="bg1"/>
                          </a:solidFill>
                        </a:rPr>
                        <a:t>S</a:t>
                      </a:r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59960">
                <a:tc>
                  <a:txBody>
                    <a:bodyPr/>
                    <a:lstStyle/>
                    <a:p>
                      <a:pPr algn="ctr"/>
                      <a:endParaRPr lang="es-MX" sz="1600" b="1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600" b="1" baseline="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59960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59960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259960"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1049" marR="81049" marT="40525" marB="40525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776" name="5 CuadroTexto"/>
          <p:cNvSpPr txBox="1">
            <a:spLocks noChangeArrowheads="1"/>
          </p:cNvSpPr>
          <p:nvPr/>
        </p:nvSpPr>
        <p:spPr bwMode="auto">
          <a:xfrm>
            <a:off x="500063" y="3470275"/>
            <a:ext cx="4000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>
                <a:latin typeface="Perpetua" pitchFamily="18" charset="0"/>
              </a:rPr>
              <a:t>La Comisión  Estatal Electoral con los resultados parciales realizará el viernes siguiente a la jornada electoral a partir de las 8 hrs. el cómputo  total de las elecciones de Diputados y Gobernador</a:t>
            </a:r>
          </a:p>
        </p:txBody>
      </p:sp>
      <p:sp>
        <p:nvSpPr>
          <p:cNvPr id="30777" name="8 CuadroTexto"/>
          <p:cNvSpPr txBox="1">
            <a:spLocks noChangeArrowheads="1"/>
          </p:cNvSpPr>
          <p:nvPr/>
        </p:nvSpPr>
        <p:spPr bwMode="auto">
          <a:xfrm>
            <a:off x="4357688" y="5272088"/>
            <a:ext cx="3929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>
                <a:latin typeface="Perpetua" pitchFamily="18" charset="0"/>
              </a:rPr>
              <a:t>La Comisión Estatal Electoral declarará la validez de las elecciones y expedirá las Constancias de Mayoría</a:t>
            </a:r>
          </a:p>
        </p:txBody>
      </p:sp>
      <p:cxnSp>
        <p:nvCxnSpPr>
          <p:cNvPr id="42" name="41 Conector recto de flecha"/>
          <p:cNvCxnSpPr/>
          <p:nvPr/>
        </p:nvCxnSpPr>
        <p:spPr>
          <a:xfrm>
            <a:off x="8286750" y="5715000"/>
            <a:ext cx="428625" cy="1588"/>
          </a:xfrm>
          <a:prstGeom prst="straightConnector1">
            <a:avLst/>
          </a:prstGeom>
          <a:ln w="3492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Pergamino vertical"/>
          <p:cNvSpPr/>
          <p:nvPr/>
        </p:nvSpPr>
        <p:spPr>
          <a:xfrm rot="21407387">
            <a:off x="5108575" y="3333750"/>
            <a:ext cx="1731963" cy="1884363"/>
          </a:xfrm>
          <a:prstGeom prst="verticalScroll">
            <a:avLst>
              <a:gd name="adj" fmla="val 125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30780" name="18 CuadroTexto"/>
          <p:cNvSpPr txBox="1">
            <a:spLocks noChangeArrowheads="1"/>
          </p:cNvSpPr>
          <p:nvPr/>
        </p:nvSpPr>
        <p:spPr bwMode="auto">
          <a:xfrm rot="-235168">
            <a:off x="5307013" y="3971925"/>
            <a:ext cx="1400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b="1">
                <a:latin typeface="Perpetua" pitchFamily="18" charset="0"/>
              </a:rPr>
              <a:t>Constancia de mayoría</a:t>
            </a:r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357188" y="2357438"/>
            <a:ext cx="571500" cy="158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5400000">
            <a:off x="5465762" y="2678113"/>
            <a:ext cx="785813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357688" y="2286000"/>
            <a:ext cx="1500187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714375" y="428625"/>
            <a:ext cx="7715250" cy="928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75" y="500063"/>
            <a:ext cx="7772400" cy="7858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Cómputo de las Elecciones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14375" y="1643063"/>
            <a:ext cx="8258175" cy="4857750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43125" y="1500188"/>
            <a:ext cx="4929188" cy="646112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>
                <a:latin typeface="+mn-lt"/>
                <a:cs typeface="+mn-cs"/>
              </a:rPr>
              <a:t>Los funcionarios de Casilla cuentan los votos y entregan los paquetes electorales a las 51 </a:t>
            </a:r>
            <a:r>
              <a:rPr lang="es-MX" b="1" dirty="0" err="1">
                <a:latin typeface="+mn-lt"/>
                <a:cs typeface="+mn-cs"/>
              </a:rPr>
              <a:t>CMEs</a:t>
            </a:r>
            <a:endParaRPr lang="es-MX" b="1" dirty="0">
              <a:latin typeface="+mn-lt"/>
              <a:cs typeface="+mn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00125" y="2643188"/>
            <a:ext cx="1000125" cy="369887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err="1">
                <a:latin typeface="+mn-lt"/>
                <a:cs typeface="+mn-cs"/>
              </a:rPr>
              <a:t>CMEs</a:t>
            </a:r>
            <a:endParaRPr lang="es-MX" b="1" dirty="0">
              <a:latin typeface="+mn-lt"/>
              <a:cs typeface="+mn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143375" y="2643188"/>
            <a:ext cx="1000125" cy="369887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err="1">
                <a:latin typeface="+mn-lt"/>
                <a:cs typeface="+mn-cs"/>
              </a:rPr>
              <a:t>MACs</a:t>
            </a:r>
            <a:endParaRPr lang="es-MX" b="1" dirty="0">
              <a:latin typeface="+mn-lt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072313" y="2643188"/>
            <a:ext cx="1000125" cy="369887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>
                <a:latin typeface="+mn-lt"/>
                <a:cs typeface="+mn-cs"/>
              </a:rPr>
              <a:t>CEE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42875" y="3298825"/>
            <a:ext cx="2928938" cy="1476375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500" b="1" dirty="0">
                <a:latin typeface="+mn-lt"/>
                <a:cs typeface="+mn-cs"/>
              </a:rPr>
              <a:t>El miércoles siguiente a la elección: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Perpetua" pitchFamily="18" charset="0"/>
              <a:buChar char="*"/>
              <a:defRPr/>
            </a:pPr>
            <a:r>
              <a:rPr lang="es-MX" sz="1500" b="1" dirty="0">
                <a:latin typeface="+mn-lt"/>
                <a:cs typeface="+mn-cs"/>
              </a:rPr>
              <a:t>Efectúan el cómputo de la elección de Ayuntamientos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Perpetua" pitchFamily="18" charset="0"/>
              <a:buChar char="*"/>
              <a:defRPr/>
            </a:pPr>
            <a:r>
              <a:rPr lang="es-MX" sz="1500" b="1" dirty="0">
                <a:latin typeface="+mn-lt"/>
                <a:cs typeface="+mn-cs"/>
              </a:rPr>
              <a:t>Declara la validez de la elección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Perpetua" pitchFamily="18" charset="0"/>
              <a:buChar char="*"/>
              <a:defRPr/>
            </a:pPr>
            <a:r>
              <a:rPr lang="es-MX" sz="1500" b="1" dirty="0">
                <a:latin typeface="+mn-lt"/>
                <a:cs typeface="+mn-cs"/>
              </a:rPr>
              <a:t>Expide las constancias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286500" y="3298825"/>
            <a:ext cx="2714625" cy="1246188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500" b="1" dirty="0">
                <a:latin typeface="+mn-lt"/>
                <a:cs typeface="+mn-cs"/>
              </a:rPr>
              <a:t>El viernes siguiente: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Perpetua" pitchFamily="18" charset="0"/>
              <a:buChar char="*"/>
              <a:defRPr/>
            </a:pPr>
            <a:r>
              <a:rPr lang="es-MX" sz="1500" b="1" dirty="0">
                <a:latin typeface="+mn-lt"/>
                <a:cs typeface="+mn-cs"/>
              </a:rPr>
              <a:t>Efectúan el cómputo total de   Diputados y Gobernador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Perpetua" pitchFamily="18" charset="0"/>
              <a:buChar char="*"/>
              <a:defRPr/>
            </a:pPr>
            <a:r>
              <a:rPr lang="es-MX" sz="1500" b="1" dirty="0">
                <a:latin typeface="+mn-lt"/>
                <a:cs typeface="+mn-cs"/>
              </a:rPr>
              <a:t>Declara la validez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Perpetua" pitchFamily="18" charset="0"/>
              <a:buChar char="*"/>
              <a:defRPr/>
            </a:pPr>
            <a:r>
              <a:rPr lang="es-MX" sz="1500" b="1" dirty="0">
                <a:latin typeface="+mn-lt"/>
                <a:cs typeface="+mn-cs"/>
              </a:rPr>
              <a:t>Expide las constancias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214688" y="3298825"/>
            <a:ext cx="2714625" cy="554038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500" b="1" dirty="0">
                <a:latin typeface="+mn-lt"/>
                <a:cs typeface="+mn-cs"/>
              </a:rPr>
              <a:t>Cómputo parcial de Diputados y Gobernador</a:t>
            </a:r>
            <a:r>
              <a:rPr lang="es-MX" sz="1400" dirty="0">
                <a:latin typeface="+mn-lt"/>
                <a:cs typeface="+mn-cs"/>
              </a:rPr>
              <a:t>	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4071938" y="4860925"/>
            <a:ext cx="1357312" cy="338138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latin typeface="+mn-lt"/>
                <a:cs typeface="+mn-cs"/>
              </a:rPr>
              <a:t>Gobernador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367088" y="5341938"/>
            <a:ext cx="2714625" cy="554037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500" b="1" dirty="0">
                <a:latin typeface="+mn-lt"/>
                <a:cs typeface="+mn-cs"/>
              </a:rPr>
              <a:t>Hasta 42 Diputados integrantes del Congreso del Estado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3357563" y="6034088"/>
            <a:ext cx="2714625" cy="323850"/>
          </a:xfrm>
          <a:prstGeom prst="rect">
            <a:avLst/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500" b="1" dirty="0">
                <a:latin typeface="+mn-lt"/>
                <a:cs typeface="+mn-cs"/>
              </a:rPr>
              <a:t>51 Ayuntamientos</a:t>
            </a:r>
          </a:p>
        </p:txBody>
      </p:sp>
      <p:sp>
        <p:nvSpPr>
          <p:cNvPr id="31759" name="16 CuadroTexto"/>
          <p:cNvSpPr txBox="1">
            <a:spLocks noChangeArrowheads="1"/>
          </p:cNvSpPr>
          <p:nvPr/>
        </p:nvSpPr>
        <p:spPr bwMode="auto">
          <a:xfrm>
            <a:off x="6143625" y="5715000"/>
            <a:ext cx="3000375" cy="95408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 b="1">
                <a:latin typeface="Perpetua" pitchFamily="18" charset="0"/>
              </a:rPr>
              <a:t>CMEs: Comisiones Municipales Electorales</a:t>
            </a:r>
          </a:p>
          <a:p>
            <a:r>
              <a:rPr lang="es-MX" sz="1400" b="1">
                <a:latin typeface="Perpetua" pitchFamily="18" charset="0"/>
              </a:rPr>
              <a:t>MACs: Mesas Auxiliares de Cómputo</a:t>
            </a:r>
          </a:p>
          <a:p>
            <a:r>
              <a:rPr lang="es-MX" sz="1400" b="1">
                <a:latin typeface="Perpetua" pitchFamily="18" charset="0"/>
              </a:rPr>
              <a:t>CEE: Comisión Estatal Electoral</a:t>
            </a:r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4464844" y="2321719"/>
            <a:ext cx="214312" cy="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500188" y="2428875"/>
            <a:ext cx="3071812" cy="1588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5400000">
            <a:off x="1429544" y="2499519"/>
            <a:ext cx="142875" cy="1587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 rot="5400000">
            <a:off x="1382713" y="3168650"/>
            <a:ext cx="233362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rot="5400000">
            <a:off x="4527551" y="3187700"/>
            <a:ext cx="233362" cy="1587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rot="5400000">
            <a:off x="7454901" y="3187700"/>
            <a:ext cx="233362" cy="1587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/>
          <p:nvPr/>
        </p:nvCxnSpPr>
        <p:spPr>
          <a:xfrm>
            <a:off x="2143125" y="2786063"/>
            <a:ext cx="1857375" cy="1587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2928938" y="6213475"/>
            <a:ext cx="357187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1428750" y="5570538"/>
            <a:ext cx="1500188" cy="1587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 rot="16200000" flipH="1">
            <a:off x="1035843" y="5177632"/>
            <a:ext cx="785813" cy="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 rot="5400000">
            <a:off x="2602707" y="5887244"/>
            <a:ext cx="642937" cy="9525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rot="10800000">
            <a:off x="6357938" y="5570538"/>
            <a:ext cx="1285875" cy="1587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/>
          <p:nvPr/>
        </p:nvCxnSpPr>
        <p:spPr>
          <a:xfrm rot="10800000">
            <a:off x="5786438" y="5070475"/>
            <a:ext cx="1857375" cy="1588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73" name="29 CuadroTexto"/>
          <p:cNvSpPr txBox="1">
            <a:spLocks noChangeArrowheads="1"/>
          </p:cNvSpPr>
          <p:nvPr/>
        </p:nvSpPr>
        <p:spPr bwMode="auto">
          <a:xfrm>
            <a:off x="1857375" y="2143125"/>
            <a:ext cx="12144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>
                <a:latin typeface="Perpetua" pitchFamily="18" charset="0"/>
              </a:rPr>
              <a:t>(24 hrs.)</a:t>
            </a:r>
          </a:p>
        </p:txBody>
      </p:sp>
      <p:sp>
        <p:nvSpPr>
          <p:cNvPr id="31774" name="30 CuadroTexto"/>
          <p:cNvSpPr txBox="1">
            <a:spLocks noChangeArrowheads="1"/>
          </p:cNvSpPr>
          <p:nvPr/>
        </p:nvSpPr>
        <p:spPr bwMode="auto">
          <a:xfrm>
            <a:off x="2357438" y="2786063"/>
            <a:ext cx="10715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>
                <a:solidFill>
                  <a:srgbClr val="000000"/>
                </a:solidFill>
                <a:latin typeface="Perpetua" pitchFamily="18" charset="0"/>
              </a:rPr>
              <a:t>(24 hrs.)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5929313" y="3000375"/>
            <a:ext cx="1000125" cy="214313"/>
          </a:xfrm>
          <a:prstGeom prst="straightConnector1">
            <a:avLst/>
          </a:prstGeom>
          <a:ln w="508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76" name="55 CuadroTexto"/>
          <p:cNvSpPr txBox="1">
            <a:spLocks noChangeArrowheads="1"/>
          </p:cNvSpPr>
          <p:nvPr/>
        </p:nvSpPr>
        <p:spPr bwMode="auto">
          <a:xfrm>
            <a:off x="5572125" y="2857500"/>
            <a:ext cx="1071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600" b="1">
                <a:solidFill>
                  <a:srgbClr val="000000"/>
                </a:solidFill>
                <a:latin typeface="Perpetua" pitchFamily="18" charset="0"/>
              </a:rPr>
              <a:t>(24 hrs.)</a:t>
            </a:r>
          </a:p>
        </p:txBody>
      </p:sp>
      <p:cxnSp>
        <p:nvCxnSpPr>
          <p:cNvPr id="40" name="39 Conector recto"/>
          <p:cNvCxnSpPr>
            <a:stCxn id="11" idx="2"/>
          </p:cNvCxnSpPr>
          <p:nvPr/>
        </p:nvCxnSpPr>
        <p:spPr>
          <a:xfrm rot="5400000">
            <a:off x="7130257" y="5058569"/>
            <a:ext cx="1028700" cy="1587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USUARIO\Mis documentos\Mis imágenes\mapa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28938" y="1643063"/>
            <a:ext cx="3714750" cy="4929187"/>
          </a:xfrm>
        </p:spPr>
      </p:pic>
      <p:sp>
        <p:nvSpPr>
          <p:cNvPr id="4" name="3 Rectángulo redondeado"/>
          <p:cNvSpPr/>
          <p:nvPr/>
        </p:nvSpPr>
        <p:spPr>
          <a:xfrm>
            <a:off x="428625" y="428625"/>
            <a:ext cx="8215313" cy="1071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42938" y="500063"/>
            <a:ext cx="7772400" cy="785812"/>
          </a:xfrm>
          <a:prstGeom prst="rect">
            <a:avLst/>
          </a:prstGeom>
        </p:spPr>
        <p:txBody>
          <a:bodyPr bIns="91440" anchor="b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Distritos Electorales en Nuevo León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2143116"/>
            <a:ext cx="9144000" cy="212365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LA PARTICIPACIÓN DE LOS JÓVENES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EL PADRÓN ELECTORAL</a:t>
            </a: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6572250" y="5929313"/>
          <a:ext cx="2143125" cy="714375"/>
        </p:xfrm>
        <a:graphic>
          <a:graphicData uri="http://schemas.openxmlformats.org/presentationml/2006/ole">
            <p:oleObj spid="_x0000_s1026" name="Presentación" r:id="rId3" imgW="4570378" imgH="3427437" progId="PowerPoint.Show.12">
              <p:embed/>
            </p:oleObj>
          </a:graphicData>
        </a:graphic>
      </p:graphicFrame>
      <p:sp>
        <p:nvSpPr>
          <p:cNvPr id="1028" name="3 CuadroTexto"/>
          <p:cNvSpPr txBox="1">
            <a:spLocks noChangeArrowheads="1"/>
          </p:cNvSpPr>
          <p:nvPr/>
        </p:nvSpPr>
        <p:spPr bwMode="auto">
          <a:xfrm>
            <a:off x="6357938" y="5500688"/>
            <a:ext cx="2357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i="1">
                <a:latin typeface="Perpetua" pitchFamily="18" charset="0"/>
              </a:rPr>
              <a:t>Con información 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57290" y="214290"/>
            <a:ext cx="764377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FUNDAMENTOS LEGALES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8625" y="1643063"/>
            <a:ext cx="8286750" cy="284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CAPÍTULOS: II, III Y IV DEL TÍTULO PRIMERO DE LA CONSTITUCIÓN POLÍTICA DE LOS E.U.M.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DE LOS MEXICANOS (ARTS. 30-32)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0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DE LOS EXTRANJEROS (ART. 33)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0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DE LOS CIUDADANOS MEXICANOS (ARTS. 34-38)</a:t>
            </a:r>
            <a:endParaRPr lang="en-US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28662" y="428604"/>
            <a:ext cx="914400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DE LOS CIUDADANOS MEXICANOS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8625" y="1409700"/>
            <a:ext cx="8286750" cy="5232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0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DERECHOS: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VOTAR EN LAS ELECCIONES.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PODER SER VOTADO PARA CUALQUIER CARGO DE ELECCIÓN POPULAR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ASOCIARSE INDIVIDUAL Y LIBREMENTE PARA TOMAR PARTE EN FORMA PACÍFICA EN LOS ASUNTOS  POLÍTICOS DEL PAÍS.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PARTICIPAR COMO OBSERVADOR ELECTORAL.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2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2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0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OBLIGACIONES: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VOTAR EN LAS ELECCIONES POPULARES.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DESEMPEÑAR LOS CARGOS DE ELECCIÓN POPULAR FEDERAL O ESTATAL PARA LOS QUE FUERON ELECTOS.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DESEMPEÑAR LAS FUNCIONES ELECTORALES Y LAS DE JURADO.</a:t>
            </a:r>
            <a:endParaRPr lang="es-ES" sz="28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85786" y="571480"/>
            <a:ext cx="914400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OBLIGACIONES COMPLEMENTARIAS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5750" y="2620963"/>
            <a:ext cx="8501063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4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ESTAR INSCRITOS EN EL REGISTRO FEDERAL DE ELECTORES.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4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CONTAR  CON CREDENCIAL PARA VOTAR CON FOTOGRAFÍA.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                                                                      (ART. 6º COFIPE)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-71470" y="472369"/>
            <a:ext cx="9144000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¿ QUIÉNES DEBEN ACUDIR A LOS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MÓDULOS DEL IFE A TRAMITAR SU CREDENCIAL?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800" dirty="0">
              <a:ln w="11430"/>
              <a:solidFill>
                <a:schemeClr val="accent5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erlin Sans FB" pitchFamily="34" charset="0"/>
              <a:cs typeface="+mn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7188" y="1587500"/>
            <a:ext cx="8215312" cy="4770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TODOS LOS CIUDADANOS MEXICANOS RESIDENTES EN EL TERRITORIO NACIONAL A  PARTIR DE QUE CUMPLAN 18 AÑOS DE EDAD.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QUIENES TENGAN QUE NOTIFICAR SU </a:t>
            </a:r>
            <a:r>
              <a:rPr lang="es-ES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CAMBIO DE DOMICILIO </a:t>
            </a: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(DENTRO DE LOS TREINTA     DÍAS SIGUIENTES A QUE ÉSTE OCURRA). -ART. 186 COFIPE-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REQUIERAN DE UNA </a:t>
            </a:r>
            <a:r>
              <a:rPr lang="es-ES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REPOSICIÓN</a:t>
            </a: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DE SU CREDENCIAL PARA VOTAR (POR ROBO,  EXTRAVÍO O DETERIORO GRAVE). -ART. 182 COFIPE-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SOLICITEN UNA </a:t>
            </a:r>
            <a:r>
              <a:rPr lang="es-ES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CORRECCIÓN DE DATOS </a:t>
            </a: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EN SU CREDENCIAL.  -ART. 187 COFIPE-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 HUBIEREN SIDO </a:t>
            </a:r>
            <a:r>
              <a:rPr lang="es-ES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REHABILITADOS EN SUS DERECHOS POLÍTICOS</a:t>
            </a: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. -ART. 182 COFIPE-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 LOS CIUDADANOS NATURALIZADOS QUE HUBIESEN OBTENIDO LA CIUDADANÍA  MEXICANA. -ART. 182 COFIPE-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 CIUDADANOS INCLUIDOS EN EL PADRÓN  QUE CUENTAN CON CREDENCIAL “03” PARA </a:t>
            </a:r>
            <a:r>
              <a:rPr lang="es-ES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SUSTITUCIÓN</a:t>
            </a:r>
            <a:r>
              <a:rPr lang="es-ES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DE CREDENCIALES POR PÉRDIDA DE VIGENCIA  Y AUSENCIA DE ESPACIO PARA MARCAJE DE “VOTO”. -ART. 200 COFIPE Y ART. 8º TRANSITORIO-</a:t>
            </a:r>
            <a:endParaRPr lang="en-US" sz="16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728663" y="571500"/>
            <a:ext cx="77152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75" y="274638"/>
            <a:ext cx="77724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PROCESO ELECTORAL ESTATAL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1428750"/>
            <a:ext cx="8286750" cy="4572000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6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6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La Comisión Estatal Electoral abrirá su periodo Ordinario de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actividad electoral el </a:t>
            </a:r>
            <a:r>
              <a:rPr lang="es-MX" sz="2400" b="1" u="sng" dirty="0" smtClean="0"/>
              <a:t>1° de noviembre </a:t>
            </a:r>
            <a:r>
              <a:rPr lang="es-MX" sz="2400" b="1" dirty="0" smtClean="0"/>
              <a:t>del año anterior al de la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elección, concluyendo el </a:t>
            </a:r>
            <a:r>
              <a:rPr lang="es-MX" sz="2400" b="1" u="sng" dirty="0" smtClean="0"/>
              <a:t>31 de diciembre del año de la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u="sng" dirty="0" smtClean="0"/>
              <a:t>elección</a:t>
            </a:r>
            <a:r>
              <a:rPr lang="es-MX" sz="2400" b="1" dirty="0" smtClean="0"/>
              <a:t>.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2400" dirty="0" smtClean="0"/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proceso electora</a:t>
            </a:r>
            <a:r>
              <a:rPr lang="es-MX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s-MX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400" b="1" dirty="0" smtClean="0"/>
              <a:t>es el conjunto de actos ordenados por la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Constitución  y la Ley, realizados por las autoridades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electorales, los partidos políticos y los ciudadanos para la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renovación periódica de los Diputados, Ejecutivo del Estado y</a:t>
            </a:r>
          </a:p>
          <a:p>
            <a:pPr marL="274320" indent="-27432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Ayuntamientos de los municipios.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285728"/>
            <a:ext cx="8715372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¿CUÁNDO Y DÓNDE SE PUEDE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TRAMITAR?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85750" y="1673225"/>
            <a:ext cx="8501063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u="sng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SE DEBE TRAMITAR DURANTE: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u="sng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CAMPAÑA ANUAL INTENSA DEL 01 DE OCTUBRE AL 15 DE ENERO DEL SIGUIENTE AÑO. (ART. 182)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0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CAMPAÑA DE ACTUALIZACIÓN PERMANENTE DEL 16 DE ENERO AL 30 DE SEPTIEMBRE. (ART. 183)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u="sng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EN CUALQUIER MÓDULO DE ATENCIÓN CIUDADANA DEL REGISTRO FEDERAL DE ELECTORES DE CADA ENTIDAD FEDERATIVA DE RESIDENCIA.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660" y="285728"/>
            <a:ext cx="8358182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¿ÓRGANO RESPONSABLE DE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SU TRAMITACIÓN?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4313" y="1785938"/>
            <a:ext cx="8643937" cy="3570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EL INSTITUTO FEDERAL ELECTORAL</a:t>
            </a:r>
            <a:r>
              <a:rPr lang="es-ES" sz="24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A TRAVÉS DEL REGISTRO FEDERAL DE ELECTORES MEDIANTE LA:</a:t>
            </a:r>
            <a:endParaRPr lang="es-ES" sz="22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4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sz="2400" b="1" u="sng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b="1" u="sng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INTEGRACIÓN: </a:t>
            </a: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DEL CATÁLOGO DE ELECTORES Y DEL PADRÓN ELECTORAL.</a:t>
            </a:r>
            <a:endParaRPr lang="es-ES" sz="20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2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2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sz="2000" b="1" u="sng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EXPEDICIÓN DE: </a:t>
            </a: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LA CREDENCIAL PARA VOTAR CON FOTOGRAFÍA.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2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</a:t>
            </a:r>
            <a:r>
              <a:rPr lang="es-ES" b="1" u="sng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Y LA ELABORACIÓN DE : </a:t>
            </a: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LAS LISTAS NOMINALES DE ELECTORES CON FOTOGRAFÍA.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200" b="1" u="sng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428604"/>
            <a:ext cx="91440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1430"/>
                <a:solidFill>
                  <a:schemeClr val="accent5"/>
                </a:solidFill>
                <a:latin typeface="Berlin Sans FB" pitchFamily="34" charset="0"/>
                <a:cs typeface="+mn-cs"/>
              </a:rPr>
              <a:t>DOCUMENTOS NECESARIOS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4313" y="2611438"/>
            <a:ext cx="8501062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ACTA DE NACIMIENTO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8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 IDENTIFICACIÓN CON FOTOGRAFÍA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" sz="28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" sz="28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COMPROBANTE DE DOMICILIO</a:t>
            </a:r>
            <a:endParaRPr lang="en-US" sz="28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343895"/>
            <a:ext cx="8715436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LA CREDENCIAL DE ELECTOR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85750" y="1285875"/>
            <a:ext cx="8501063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EN LAS CREDENCIALES MÁS RECIENTES, EMITIDAS A PARTIR DE SEPTIEMBRE DE 2008 SE ENCUENTRAN INTEGRADOS SIETE ELEMENTOS DE SEGURIDAD: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ALGUNOS VISIBLES Y OTROS NO VISIBLES QUE REQUIEREN LUZ ULTRAVIOLETA. (FOTO FANTASMA, FIRMA DIGITAL, IMPRESIÓN EN MICRO LÍNEA, ETC. 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ADICIONALMENTE, DERIVADO DE LA REFORMA ELECTORAL DE 2007 Y POR ACUERDO DEL CONSEJO GENERAL DEL IFE, SE DECIDIÓ INTEGRAR LA </a:t>
            </a:r>
            <a:r>
              <a:rPr lang="es-ES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CLAVE ÚNICA DEL REGISTRO DE POBLACIÓN (CURP)</a:t>
            </a: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.  -ART. 200 COFIPE-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DESAPARECEN LOS RECUADROS NUMERADOS </a:t>
            </a: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DEL REVERSO DE LA CREDENCIAL DE ELECTOR, PARA EL MARCAJE DEL VOTO.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SE FIJA UNA VIGENCIA DE 10 AÑOS A PARTIR DE SU FECHA DE EMISIÓN ART. 200 COFIPE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SE AGREGA LA FECHA EN QUE FUE EXPEDIDA LA CREDENCIAL PARA VOTAR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-285784" y="285728"/>
            <a:ext cx="9144000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MODELO DE LA CREDENCIAL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PARA VOTAR 2008</a:t>
            </a:r>
          </a:p>
        </p:txBody>
      </p:sp>
      <p:pic>
        <p:nvPicPr>
          <p:cNvPr id="41987" name="Picture 5" descr="anverso ife"/>
          <p:cNvPicPr>
            <a:picLocks noChangeAspect="1" noChangeArrowheads="1"/>
          </p:cNvPicPr>
          <p:nvPr/>
        </p:nvPicPr>
        <p:blipFill>
          <a:blip r:embed="rId2" cstate="print"/>
          <a:srcRect l="23360" t="20612" r="29015" b="43030"/>
          <a:stretch>
            <a:fillRect/>
          </a:stretch>
        </p:blipFill>
        <p:spPr bwMode="auto">
          <a:xfrm>
            <a:off x="1428750" y="1120775"/>
            <a:ext cx="63246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6" descr="reverso ife"/>
          <p:cNvPicPr>
            <a:picLocks noChangeAspect="1" noChangeArrowheads="1"/>
          </p:cNvPicPr>
          <p:nvPr/>
        </p:nvPicPr>
        <p:blipFill>
          <a:blip r:embed="rId3" cstate="print"/>
          <a:srcRect l="4669" t="18274" r="46045" b="48668"/>
          <a:stretch>
            <a:fillRect/>
          </a:stretch>
        </p:blipFill>
        <p:spPr bwMode="auto">
          <a:xfrm>
            <a:off x="1428750" y="4000500"/>
            <a:ext cx="63246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00166" y="142852"/>
            <a:ext cx="7500990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MODELO DE LA CREDENCIAL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PARA VOTAR 2008</a:t>
            </a:r>
          </a:p>
        </p:txBody>
      </p:sp>
      <p:pic>
        <p:nvPicPr>
          <p:cNvPr id="43011" name="Picture 1028"/>
          <p:cNvPicPr>
            <a:picLocks noChangeAspect="1" noChangeArrowheads="1"/>
          </p:cNvPicPr>
          <p:nvPr/>
        </p:nvPicPr>
        <p:blipFill>
          <a:blip r:embed="rId2" cstate="print"/>
          <a:srcRect t="6380"/>
          <a:stretch>
            <a:fillRect/>
          </a:stretch>
        </p:blipFill>
        <p:spPr bwMode="auto">
          <a:xfrm>
            <a:off x="4630738" y="4000500"/>
            <a:ext cx="39417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1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000500"/>
            <a:ext cx="4056062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1029"/>
          <p:cNvPicPr>
            <a:picLocks noChangeAspect="1" noChangeArrowheads="1"/>
          </p:cNvPicPr>
          <p:nvPr/>
        </p:nvPicPr>
        <p:blipFill>
          <a:blip r:embed="rId4" cstate="print"/>
          <a:srcRect l="3789" b="1244"/>
          <a:stretch>
            <a:fillRect/>
          </a:stretch>
        </p:blipFill>
        <p:spPr bwMode="auto">
          <a:xfrm>
            <a:off x="644525" y="1500188"/>
            <a:ext cx="3927475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10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525588"/>
            <a:ext cx="39290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uadroTexto"/>
          <p:cNvSpPr txBox="1"/>
          <p:nvPr/>
        </p:nvSpPr>
        <p:spPr>
          <a:xfrm>
            <a:off x="285750" y="1357313"/>
            <a:ext cx="828675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¡¡¡ RECUERDA QUE LA CREDENCIAL PARA VOTAR NO SÓLO ES UNA IDENTIFICACIÓN OFICIAL, ES EL MEDIO POR EL CUAL PODRÁS EJERCER TU DERECHO AL VOTO !!!</a:t>
            </a:r>
            <a:endParaRPr lang="en-US" sz="32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  <p:pic>
        <p:nvPicPr>
          <p:cNvPr id="44035" name="Picture 4" descr="nva_credencial_i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962400"/>
            <a:ext cx="30861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85918" y="357166"/>
            <a:ext cx="7072298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CIUDADANOS EN PADRÓN ELECTORAL Y LISTA NOMINAL DE LA ENTIDAD, POR SEXO 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928813" y="1000125"/>
          <a:ext cx="5429250" cy="1568450"/>
        </p:xfrm>
        <a:graphic>
          <a:graphicData uri="http://schemas.openxmlformats.org/drawingml/2006/table">
            <a:tbl>
              <a:tblPr/>
              <a:tblGrid>
                <a:gridCol w="1390699"/>
                <a:gridCol w="1618503"/>
                <a:gridCol w="660557"/>
                <a:gridCol w="1102535"/>
                <a:gridCol w="656994"/>
              </a:tblGrid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Candara"/>
                        </a:rPr>
                        <a:t>SEXO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Candara"/>
                        </a:rPr>
                        <a:t>PADRÓN ELECTORAL</a:t>
                      </a:r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i="0" u="none" strike="noStrike" dirty="0" smtClean="0">
                        <a:latin typeface="Candara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latin typeface="Candara"/>
                        </a:rPr>
                        <a:t>%</a:t>
                      </a:r>
                    </a:p>
                    <a:p>
                      <a:pPr algn="ctr" fontAlgn="ctr"/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 smtClean="0">
                          <a:latin typeface="Candara"/>
                        </a:rPr>
                        <a:t>LISTA NOMINAL</a:t>
                      </a:r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Candara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88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Candara"/>
                        </a:rPr>
                        <a:t>HOMBRES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1,629,299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49.68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1,600,641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49.65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Candara"/>
                        </a:rPr>
                        <a:t>MUJERES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1,650,564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50.32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1,623,038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latin typeface="Candara"/>
                        </a:rPr>
                        <a:t>50.35</a:t>
                      </a:r>
                      <a:endParaRPr lang="en-US" sz="1400" b="0" i="0" u="none" strike="noStrike" dirty="0">
                        <a:latin typeface="Candara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Candara"/>
                        </a:rPr>
                        <a:t>TOTAL EN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 smtClean="0">
                          <a:latin typeface="Candara"/>
                        </a:rPr>
                        <a:t>3,279,863</a:t>
                      </a:r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 smtClean="0">
                          <a:latin typeface="Candara"/>
                        </a:rPr>
                        <a:t>100.00</a:t>
                      </a:r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 smtClean="0">
                          <a:latin typeface="Candara"/>
                        </a:rPr>
                        <a:t>3,223,679</a:t>
                      </a:r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 smtClean="0">
                          <a:latin typeface="Candara"/>
                        </a:rPr>
                        <a:t>100.00</a:t>
                      </a:r>
                      <a:endParaRPr lang="en-US" sz="1400" b="1" i="0" u="none" strike="noStrike" dirty="0">
                        <a:latin typeface="Candar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68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Candara"/>
                        </a:rPr>
                        <a:t>LA ENTIDAD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8 Rectángulo"/>
          <p:cNvSpPr/>
          <p:nvPr/>
        </p:nvSpPr>
        <p:spPr>
          <a:xfrm>
            <a:off x="0" y="2643182"/>
            <a:ext cx="892975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CIUDADANOS EN PADRÓN ELECTORAL Y LISTA NOMINAL DE LA ENTIDAD,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SEGÚN GRUPOS DE EDAD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642938" y="3214688"/>
          <a:ext cx="7786687" cy="3413125"/>
        </p:xfrm>
        <a:graphic>
          <a:graphicData uri="http://schemas.openxmlformats.org/drawingml/2006/table">
            <a:tbl>
              <a:tblPr/>
              <a:tblGrid>
                <a:gridCol w="1593103"/>
                <a:gridCol w="1291251"/>
                <a:gridCol w="670780"/>
                <a:gridCol w="1190633"/>
                <a:gridCol w="1056479"/>
                <a:gridCol w="654010"/>
                <a:gridCol w="1330486"/>
              </a:tblGrid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Candara" pitchFamily="34" charset="0"/>
                        </a:rPr>
                        <a:t>GRUPO 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Candara" pitchFamily="34" charset="0"/>
                        </a:rPr>
                        <a:t>PADRÓN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latin typeface="Candara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latin typeface="Candara" pitchFamily="34" charset="0"/>
                        </a:rPr>
                        <a:t>ACUMULADO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Candara" pitchFamily="34" charset="0"/>
                        </a:rPr>
                        <a:t>LISTA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latin typeface="Candara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latin typeface="Candara" pitchFamily="34" charset="0"/>
                        </a:rPr>
                        <a:t>ACUMULADO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Candara" pitchFamily="34" charset="0"/>
                        </a:rPr>
                        <a:t>EDADES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latin typeface="Candara" pitchFamily="34" charset="0"/>
                        </a:rPr>
                        <a:t>ELECTORAL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Candara" pitchFamily="34" charset="0"/>
                        </a:rPr>
                        <a:t>NOMINAL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18 a 19 </a:t>
                      </a:r>
                      <a:r>
                        <a:rPr lang="en-US" sz="1600" b="0" i="0" u="none" strike="noStrike" dirty="0" err="1">
                          <a:latin typeface="Candara" pitchFamily="34" charset="0"/>
                        </a:rPr>
                        <a:t>años</a:t>
                      </a:r>
                      <a:endParaRPr lang="en-US" sz="1600" b="0" i="0" u="none" strike="noStrike" dirty="0">
                        <a:latin typeface="Candara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120,046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3.66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109,999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3.41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20 a 24 </a:t>
                      </a:r>
                      <a:r>
                        <a:rPr lang="en-US" sz="1600" b="0" i="0" u="none" strike="noStrike" dirty="0" err="1">
                          <a:latin typeface="Candara" pitchFamily="34" charset="0"/>
                        </a:rPr>
                        <a:t>años</a:t>
                      </a:r>
                      <a:endParaRPr lang="en-US" sz="1600" b="0" i="0" u="none" strike="noStrike" dirty="0">
                        <a:latin typeface="Candara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390,744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11.91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15.57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382,655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11.87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15.28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25 a 29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413,583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12.61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28.18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406,601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12.61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27.90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30 a 34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421,663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12.86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41.04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415,280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12.88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40.78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35 a 39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423,033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12.90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53.94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417,142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12.94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53.72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40 a 44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354,373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64.74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349,697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10.85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64.57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45 a 49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290,808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8.87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73.61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287,069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8.91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73.47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50 a 54 </a:t>
                      </a:r>
                      <a:r>
                        <a:rPr lang="en-US" sz="1600" b="0" i="0" u="none" strike="noStrike" dirty="0" err="1">
                          <a:latin typeface="Candara" pitchFamily="34" charset="0"/>
                        </a:rPr>
                        <a:t>años</a:t>
                      </a:r>
                      <a:endParaRPr lang="en-US" sz="1600" b="0" i="0" u="none" strike="noStrike" dirty="0">
                        <a:latin typeface="Candara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236,150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7.20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80.81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233,154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7.23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80.70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55 a 59 </a:t>
                      </a:r>
                      <a:r>
                        <a:rPr lang="en-US" sz="1600" b="0" i="0" u="none" strike="noStrike" dirty="0" err="1">
                          <a:latin typeface="Candara" pitchFamily="34" charset="0"/>
                        </a:rPr>
                        <a:t>años</a:t>
                      </a:r>
                      <a:endParaRPr lang="en-US" sz="1600" b="0" i="0" u="none" strike="noStrike" dirty="0">
                        <a:latin typeface="Candara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176,962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5.40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86.20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174,785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5.42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86.12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60 a 64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141,506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90.52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139,727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4.33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90.46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65 ó mas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310,995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9.48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307,570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9.54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Candara" pitchFamily="34" charset="0"/>
                        </a:rPr>
                        <a:t>TOTALES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Candara" pitchFamily="34" charset="0"/>
                        </a:rPr>
                        <a:t>3,279,863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latin typeface="Candara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latin typeface="Candara" pitchFamily="34" charset="0"/>
                        </a:rPr>
                        <a:t>3,223,679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latin typeface="Candara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5357813" y="2928938"/>
            <a:ext cx="35718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Fecha de corte: 31 enero 2010</a:t>
            </a:r>
            <a:endParaRPr lang="en-US" sz="1600" b="1" dirty="0">
              <a:solidFill>
                <a:schemeClr val="accent6"/>
              </a:solidFill>
              <a:latin typeface="Candara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Rectangle 788"/>
          <p:cNvSpPr>
            <a:spLocks noChangeArrowheads="1"/>
          </p:cNvSpPr>
          <p:nvPr/>
        </p:nvSpPr>
        <p:spPr bwMode="auto">
          <a:xfrm>
            <a:off x="357188" y="1527175"/>
            <a:ext cx="3368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ELECCIONES 1994</a:t>
            </a:r>
          </a:p>
        </p:txBody>
      </p:sp>
      <p:sp>
        <p:nvSpPr>
          <p:cNvPr id="398" name="Text Box 789"/>
          <p:cNvSpPr txBox="1">
            <a:spLocks noChangeArrowheads="1"/>
          </p:cNvSpPr>
          <p:nvPr/>
        </p:nvSpPr>
        <p:spPr bwMode="auto">
          <a:xfrm>
            <a:off x="0" y="2243138"/>
            <a:ext cx="12827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35,285,291</a:t>
            </a:r>
          </a:p>
        </p:txBody>
      </p:sp>
      <p:sp>
        <p:nvSpPr>
          <p:cNvPr id="399" name="Text Box 790"/>
          <p:cNvSpPr txBox="1">
            <a:spLocks noChangeArrowheads="1"/>
          </p:cNvSpPr>
          <p:nvPr/>
        </p:nvSpPr>
        <p:spPr bwMode="auto">
          <a:xfrm>
            <a:off x="2857500" y="1905000"/>
            <a:ext cx="1282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10,443,766</a:t>
            </a:r>
          </a:p>
        </p:txBody>
      </p:sp>
      <p:sp>
        <p:nvSpPr>
          <p:cNvPr id="400" name="Text Box 791"/>
          <p:cNvSpPr txBox="1">
            <a:spLocks noChangeArrowheads="1"/>
          </p:cNvSpPr>
          <p:nvPr/>
        </p:nvSpPr>
        <p:spPr bwMode="auto">
          <a:xfrm>
            <a:off x="260350" y="2517775"/>
            <a:ext cx="8826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77.16%</a:t>
            </a:r>
          </a:p>
        </p:txBody>
      </p:sp>
      <p:sp>
        <p:nvSpPr>
          <p:cNvPr id="401" name="Text Box 792"/>
          <p:cNvSpPr txBox="1">
            <a:spLocks noChangeArrowheads="1"/>
          </p:cNvSpPr>
          <p:nvPr/>
        </p:nvSpPr>
        <p:spPr bwMode="auto">
          <a:xfrm>
            <a:off x="3260725" y="2143125"/>
            <a:ext cx="882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22.84%</a:t>
            </a:r>
          </a:p>
        </p:txBody>
      </p:sp>
      <p:sp>
        <p:nvSpPr>
          <p:cNvPr id="403" name="Rectangle 806"/>
          <p:cNvSpPr>
            <a:spLocks noChangeArrowheads="1"/>
          </p:cNvSpPr>
          <p:nvPr/>
        </p:nvSpPr>
        <p:spPr bwMode="auto">
          <a:xfrm>
            <a:off x="5141913" y="1500188"/>
            <a:ext cx="3408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>
                <a:solidFill>
                  <a:schemeClr val="accent6"/>
                </a:solidFill>
                <a:latin typeface="Candara" pitchFamily="34" charset="0"/>
                <a:cs typeface="+mn-cs"/>
              </a:rPr>
              <a:t>ELECCIONES 2000</a:t>
            </a:r>
          </a:p>
        </p:txBody>
      </p:sp>
      <p:sp>
        <p:nvSpPr>
          <p:cNvPr id="404" name="Text Box 807"/>
          <p:cNvSpPr txBox="1">
            <a:spLocks noChangeArrowheads="1"/>
          </p:cNvSpPr>
          <p:nvPr/>
        </p:nvSpPr>
        <p:spPr bwMode="auto">
          <a:xfrm>
            <a:off x="4702175" y="2152650"/>
            <a:ext cx="12985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21,181,119</a:t>
            </a:r>
          </a:p>
        </p:txBody>
      </p:sp>
      <p:sp>
        <p:nvSpPr>
          <p:cNvPr id="405" name="Text Box 808"/>
          <p:cNvSpPr txBox="1">
            <a:spLocks noChangeArrowheads="1"/>
          </p:cNvSpPr>
          <p:nvPr/>
        </p:nvSpPr>
        <p:spPr bwMode="auto">
          <a:xfrm>
            <a:off x="5006975" y="2376488"/>
            <a:ext cx="892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36.03%</a:t>
            </a:r>
          </a:p>
        </p:txBody>
      </p:sp>
      <p:sp>
        <p:nvSpPr>
          <p:cNvPr id="406" name="Text Box 810"/>
          <p:cNvSpPr txBox="1">
            <a:spLocks noChangeArrowheads="1"/>
          </p:cNvSpPr>
          <p:nvPr/>
        </p:nvSpPr>
        <p:spPr bwMode="auto">
          <a:xfrm>
            <a:off x="7500938" y="1928813"/>
            <a:ext cx="12985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37,601,618</a:t>
            </a:r>
          </a:p>
        </p:txBody>
      </p:sp>
      <p:sp>
        <p:nvSpPr>
          <p:cNvPr id="407" name="Text Box 811"/>
          <p:cNvSpPr txBox="1">
            <a:spLocks noChangeArrowheads="1"/>
          </p:cNvSpPr>
          <p:nvPr/>
        </p:nvSpPr>
        <p:spPr bwMode="auto">
          <a:xfrm>
            <a:off x="7966075" y="2143125"/>
            <a:ext cx="8921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63.97%</a:t>
            </a:r>
          </a:p>
        </p:txBody>
      </p:sp>
      <p:sp>
        <p:nvSpPr>
          <p:cNvPr id="409" name="Rectangle 795"/>
          <p:cNvSpPr>
            <a:spLocks noChangeArrowheads="1"/>
          </p:cNvSpPr>
          <p:nvPr/>
        </p:nvSpPr>
        <p:spPr bwMode="auto">
          <a:xfrm>
            <a:off x="2462213" y="4176713"/>
            <a:ext cx="3889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>
                <a:solidFill>
                  <a:schemeClr val="accent6"/>
                </a:solidFill>
                <a:latin typeface="Candara" pitchFamily="34" charset="0"/>
                <a:cs typeface="+mn-cs"/>
              </a:rPr>
              <a:t>ELECCIONES 2006</a:t>
            </a:r>
          </a:p>
        </p:txBody>
      </p:sp>
      <p:sp>
        <p:nvSpPr>
          <p:cNvPr id="410" name="Text Box 796"/>
          <p:cNvSpPr txBox="1">
            <a:spLocks noChangeArrowheads="1"/>
          </p:cNvSpPr>
          <p:nvPr/>
        </p:nvSpPr>
        <p:spPr bwMode="auto">
          <a:xfrm>
            <a:off x="5518150" y="5087938"/>
            <a:ext cx="1482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41,791,322</a:t>
            </a:r>
          </a:p>
        </p:txBody>
      </p:sp>
      <p:sp>
        <p:nvSpPr>
          <p:cNvPr id="411" name="Text Box 797"/>
          <p:cNvSpPr txBox="1">
            <a:spLocks noChangeArrowheads="1"/>
          </p:cNvSpPr>
          <p:nvPr/>
        </p:nvSpPr>
        <p:spPr bwMode="auto">
          <a:xfrm>
            <a:off x="2143125" y="5072063"/>
            <a:ext cx="1482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>
                <a:solidFill>
                  <a:schemeClr val="accent6"/>
                </a:solidFill>
                <a:latin typeface="Candara" pitchFamily="34" charset="0"/>
                <a:cs typeface="+mn-cs"/>
              </a:rPr>
              <a:t>29,559,654</a:t>
            </a:r>
          </a:p>
        </p:txBody>
      </p:sp>
      <p:sp>
        <p:nvSpPr>
          <p:cNvPr id="412" name="Text Box 798"/>
          <p:cNvSpPr txBox="1">
            <a:spLocks noChangeArrowheads="1"/>
          </p:cNvSpPr>
          <p:nvPr/>
        </p:nvSpPr>
        <p:spPr bwMode="auto">
          <a:xfrm>
            <a:off x="5675313" y="5383213"/>
            <a:ext cx="1019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>
                <a:solidFill>
                  <a:schemeClr val="accent6"/>
                </a:solidFill>
                <a:latin typeface="Candara" pitchFamily="34" charset="0"/>
                <a:cs typeface="+mn-cs"/>
              </a:rPr>
              <a:t>58.55%</a:t>
            </a:r>
          </a:p>
        </p:txBody>
      </p:sp>
      <p:sp>
        <p:nvSpPr>
          <p:cNvPr id="413" name="Text Box 799"/>
          <p:cNvSpPr txBox="1">
            <a:spLocks noChangeArrowheads="1"/>
          </p:cNvSpPr>
          <p:nvPr/>
        </p:nvSpPr>
        <p:spPr bwMode="auto">
          <a:xfrm>
            <a:off x="2405063" y="5346700"/>
            <a:ext cx="10191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>
                <a:solidFill>
                  <a:schemeClr val="accent6"/>
                </a:solidFill>
                <a:latin typeface="Candara" pitchFamily="34" charset="0"/>
                <a:cs typeface="+mn-cs"/>
              </a:rPr>
              <a:t>41.45%</a:t>
            </a:r>
          </a:p>
        </p:txBody>
      </p:sp>
      <p:sp>
        <p:nvSpPr>
          <p:cNvPr id="414" name="Rectangle 801"/>
          <p:cNvSpPr>
            <a:spLocks noChangeArrowheads="1"/>
          </p:cNvSpPr>
          <p:nvPr/>
        </p:nvSpPr>
        <p:spPr bwMode="auto">
          <a:xfrm>
            <a:off x="6808788" y="6419850"/>
            <a:ext cx="152400" cy="152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415" name="Text Box 803"/>
          <p:cNvSpPr txBox="1">
            <a:spLocks noChangeArrowheads="1"/>
          </p:cNvSpPr>
          <p:nvPr/>
        </p:nvSpPr>
        <p:spPr bwMode="auto">
          <a:xfrm>
            <a:off x="7037388" y="5962650"/>
            <a:ext cx="190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PARTICIPACIÓN</a:t>
            </a:r>
          </a:p>
        </p:txBody>
      </p:sp>
      <p:sp>
        <p:nvSpPr>
          <p:cNvPr id="15383" name="Rectangle 804"/>
          <p:cNvSpPr>
            <a:spLocks noChangeArrowheads="1"/>
          </p:cNvSpPr>
          <p:nvPr/>
        </p:nvSpPr>
        <p:spPr bwMode="auto">
          <a:xfrm>
            <a:off x="6808788" y="6038850"/>
            <a:ext cx="152400" cy="1524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latin typeface="Calibri" pitchFamily="34" charset="0"/>
              <a:cs typeface="+mn-cs"/>
            </a:endParaRPr>
          </a:p>
        </p:txBody>
      </p:sp>
      <p:sp>
        <p:nvSpPr>
          <p:cNvPr id="417" name="Text Box 802"/>
          <p:cNvSpPr txBox="1">
            <a:spLocks noChangeArrowheads="1"/>
          </p:cNvSpPr>
          <p:nvPr/>
        </p:nvSpPr>
        <p:spPr bwMode="auto">
          <a:xfrm>
            <a:off x="7024688" y="6357938"/>
            <a:ext cx="1905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ABSTENCIÓN</a:t>
            </a:r>
          </a:p>
        </p:txBody>
      </p:sp>
      <p:sp>
        <p:nvSpPr>
          <p:cNvPr id="419" name="418 Rectángulo"/>
          <p:cNvSpPr/>
          <p:nvPr/>
        </p:nvSpPr>
        <p:spPr>
          <a:xfrm>
            <a:off x="1357290" y="142852"/>
            <a:ext cx="7572396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PARTICIPACIÓN CIUDADANA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A NIVEL NACIONAL</a:t>
            </a:r>
          </a:p>
        </p:txBody>
      </p:sp>
      <p:graphicFrame>
        <p:nvGraphicFramePr>
          <p:cNvPr id="2050" name="22 Gráfico"/>
          <p:cNvGraphicFramePr>
            <a:graphicFrameLocks/>
          </p:cNvGraphicFramePr>
          <p:nvPr/>
        </p:nvGraphicFramePr>
        <p:xfrm>
          <a:off x="1071563" y="1714500"/>
          <a:ext cx="2143125" cy="1928813"/>
        </p:xfrm>
        <a:graphic>
          <a:graphicData uri="http://schemas.openxmlformats.org/presentationml/2006/ole">
            <p:oleObj spid="_x0000_s2050" r:id="rId3" imgW="2139881" imgH="1932599" progId="Excel.Sheet.8">
              <p:embed/>
            </p:oleObj>
          </a:graphicData>
        </a:graphic>
      </p:graphicFrame>
      <p:graphicFrame>
        <p:nvGraphicFramePr>
          <p:cNvPr id="2051" name="24 Gráfico"/>
          <p:cNvGraphicFramePr>
            <a:graphicFrameLocks/>
          </p:cNvGraphicFramePr>
          <p:nvPr/>
        </p:nvGraphicFramePr>
        <p:xfrm>
          <a:off x="5572125" y="1857375"/>
          <a:ext cx="2405063" cy="1785938"/>
        </p:xfrm>
        <a:graphic>
          <a:graphicData uri="http://schemas.openxmlformats.org/presentationml/2006/ole">
            <p:oleObj spid="_x0000_s2051" r:id="rId4" imgW="2408129" imgH="1786283" progId="Excel.Sheet.8">
              <p:embed/>
            </p:oleObj>
          </a:graphicData>
        </a:graphic>
      </p:graphicFrame>
      <p:graphicFrame>
        <p:nvGraphicFramePr>
          <p:cNvPr id="2052" name="25 Gráfico"/>
          <p:cNvGraphicFramePr>
            <a:graphicFrameLocks/>
          </p:cNvGraphicFramePr>
          <p:nvPr/>
        </p:nvGraphicFramePr>
        <p:xfrm>
          <a:off x="3143250" y="4429125"/>
          <a:ext cx="2500313" cy="1960563"/>
        </p:xfrm>
        <a:graphic>
          <a:graphicData uri="http://schemas.openxmlformats.org/presentationml/2006/ole">
            <p:oleObj spid="_x0000_s2052" r:id="rId5" imgW="2499577" imgH="195698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Rectangle 801"/>
          <p:cNvSpPr>
            <a:spLocks noChangeArrowheads="1"/>
          </p:cNvSpPr>
          <p:nvPr/>
        </p:nvSpPr>
        <p:spPr bwMode="auto">
          <a:xfrm>
            <a:off x="6796088" y="6438900"/>
            <a:ext cx="152400" cy="152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415" name="Text Box 803"/>
          <p:cNvSpPr txBox="1">
            <a:spLocks noChangeArrowheads="1"/>
          </p:cNvSpPr>
          <p:nvPr/>
        </p:nvSpPr>
        <p:spPr bwMode="auto">
          <a:xfrm>
            <a:off x="7024688" y="5981700"/>
            <a:ext cx="190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PARTICIPACIÓN</a:t>
            </a:r>
          </a:p>
        </p:txBody>
      </p:sp>
      <p:sp>
        <p:nvSpPr>
          <p:cNvPr id="16394" name="Rectangle 804"/>
          <p:cNvSpPr>
            <a:spLocks noChangeArrowheads="1"/>
          </p:cNvSpPr>
          <p:nvPr/>
        </p:nvSpPr>
        <p:spPr bwMode="auto">
          <a:xfrm>
            <a:off x="6796088" y="6057900"/>
            <a:ext cx="152400" cy="1524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latin typeface="Calibri" pitchFamily="34" charset="0"/>
              <a:cs typeface="+mn-cs"/>
            </a:endParaRPr>
          </a:p>
        </p:txBody>
      </p:sp>
      <p:sp>
        <p:nvSpPr>
          <p:cNvPr id="417" name="Text Box 802"/>
          <p:cNvSpPr txBox="1">
            <a:spLocks noChangeArrowheads="1"/>
          </p:cNvSpPr>
          <p:nvPr/>
        </p:nvSpPr>
        <p:spPr bwMode="auto">
          <a:xfrm>
            <a:off x="7011988" y="6376988"/>
            <a:ext cx="1905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Candara" pitchFamily="34" charset="0"/>
                <a:cs typeface="+mn-cs"/>
              </a:rPr>
              <a:t>ABSTENCIÓN</a:t>
            </a:r>
          </a:p>
        </p:txBody>
      </p:sp>
      <p:sp>
        <p:nvSpPr>
          <p:cNvPr id="419" name="418 Rectángulo"/>
          <p:cNvSpPr/>
          <p:nvPr/>
        </p:nvSpPr>
        <p:spPr>
          <a:xfrm>
            <a:off x="1428728" y="142852"/>
            <a:ext cx="7572396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PARTICIPACIÓN CIUDADANA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ln w="11430"/>
                <a:solidFill>
                  <a:schemeClr val="accent5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erlin Sans FB" pitchFamily="34" charset="0"/>
                <a:cs typeface="+mn-cs"/>
              </a:rPr>
              <a:t>A NIVEL ESTATAL</a:t>
            </a:r>
          </a:p>
        </p:txBody>
      </p:sp>
      <p:sp>
        <p:nvSpPr>
          <p:cNvPr id="27" name="Rectangle 788"/>
          <p:cNvSpPr>
            <a:spLocks noChangeArrowheads="1"/>
          </p:cNvSpPr>
          <p:nvPr/>
        </p:nvSpPr>
        <p:spPr bwMode="auto">
          <a:xfrm>
            <a:off x="703263" y="1468438"/>
            <a:ext cx="3368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ELECCIONES 1994</a:t>
            </a:r>
          </a:p>
        </p:txBody>
      </p:sp>
      <p:sp>
        <p:nvSpPr>
          <p:cNvPr id="28" name="Text Box 789"/>
          <p:cNvSpPr txBox="1">
            <a:spLocks noChangeArrowheads="1"/>
          </p:cNvSpPr>
          <p:nvPr/>
        </p:nvSpPr>
        <p:spPr bwMode="auto">
          <a:xfrm>
            <a:off x="2571750" y="1857375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1,503,737</a:t>
            </a:r>
          </a:p>
        </p:txBody>
      </p:sp>
      <p:sp>
        <p:nvSpPr>
          <p:cNvPr id="29" name="Text Box 790"/>
          <p:cNvSpPr txBox="1">
            <a:spLocks noChangeArrowheads="1"/>
          </p:cNvSpPr>
          <p:nvPr/>
        </p:nvSpPr>
        <p:spPr bwMode="auto">
          <a:xfrm>
            <a:off x="860425" y="1835150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396,171</a:t>
            </a:r>
          </a:p>
        </p:txBody>
      </p:sp>
      <p:sp>
        <p:nvSpPr>
          <p:cNvPr id="30" name="Text Box 791"/>
          <p:cNvSpPr txBox="1">
            <a:spLocks noChangeArrowheads="1"/>
          </p:cNvSpPr>
          <p:nvPr/>
        </p:nvSpPr>
        <p:spPr bwMode="auto">
          <a:xfrm>
            <a:off x="2903538" y="2143125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79.15%</a:t>
            </a:r>
          </a:p>
        </p:txBody>
      </p:sp>
      <p:sp>
        <p:nvSpPr>
          <p:cNvPr id="31" name="Text Box 792"/>
          <p:cNvSpPr txBox="1">
            <a:spLocks noChangeArrowheads="1"/>
          </p:cNvSpPr>
          <p:nvPr/>
        </p:nvSpPr>
        <p:spPr bwMode="auto">
          <a:xfrm>
            <a:off x="474663" y="2120900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20.85%</a:t>
            </a:r>
          </a:p>
        </p:txBody>
      </p:sp>
      <p:sp>
        <p:nvSpPr>
          <p:cNvPr id="32" name="Rectangle 795"/>
          <p:cNvSpPr>
            <a:spLocks noChangeArrowheads="1"/>
          </p:cNvSpPr>
          <p:nvPr/>
        </p:nvSpPr>
        <p:spPr bwMode="auto">
          <a:xfrm>
            <a:off x="323850" y="3378200"/>
            <a:ext cx="3890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ELECCIONES 2006</a:t>
            </a:r>
          </a:p>
        </p:txBody>
      </p:sp>
      <p:sp>
        <p:nvSpPr>
          <p:cNvPr id="33" name="Text Box 789"/>
          <p:cNvSpPr txBox="1">
            <a:spLocks noChangeArrowheads="1"/>
          </p:cNvSpPr>
          <p:nvPr/>
        </p:nvSpPr>
        <p:spPr bwMode="auto">
          <a:xfrm>
            <a:off x="7358063" y="2143125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1,531,941</a:t>
            </a:r>
          </a:p>
        </p:txBody>
      </p:sp>
      <p:sp>
        <p:nvSpPr>
          <p:cNvPr id="34" name="Text Box 790"/>
          <p:cNvSpPr txBox="1">
            <a:spLocks noChangeArrowheads="1"/>
          </p:cNvSpPr>
          <p:nvPr/>
        </p:nvSpPr>
        <p:spPr bwMode="auto">
          <a:xfrm>
            <a:off x="5214938" y="2049463"/>
            <a:ext cx="1284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881,545</a:t>
            </a:r>
          </a:p>
        </p:txBody>
      </p:sp>
      <p:sp>
        <p:nvSpPr>
          <p:cNvPr id="35" name="Text Box 791"/>
          <p:cNvSpPr txBox="1">
            <a:spLocks noChangeArrowheads="1"/>
          </p:cNvSpPr>
          <p:nvPr/>
        </p:nvSpPr>
        <p:spPr bwMode="auto">
          <a:xfrm>
            <a:off x="7761288" y="2406650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63.47%</a:t>
            </a:r>
          </a:p>
        </p:txBody>
      </p:sp>
      <p:sp>
        <p:nvSpPr>
          <p:cNvPr id="36" name="Text Box 792"/>
          <p:cNvSpPr txBox="1">
            <a:spLocks noChangeArrowheads="1"/>
          </p:cNvSpPr>
          <p:nvPr/>
        </p:nvSpPr>
        <p:spPr bwMode="auto">
          <a:xfrm>
            <a:off x="5357813" y="2286000"/>
            <a:ext cx="882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6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36.53%</a:t>
            </a:r>
          </a:p>
        </p:txBody>
      </p:sp>
      <p:sp>
        <p:nvSpPr>
          <p:cNvPr id="37" name="Text Box 789"/>
          <p:cNvSpPr txBox="1">
            <a:spLocks noChangeArrowheads="1"/>
          </p:cNvSpPr>
          <p:nvPr/>
        </p:nvSpPr>
        <p:spPr bwMode="auto">
          <a:xfrm>
            <a:off x="2500313" y="4000500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1,769,218</a:t>
            </a:r>
          </a:p>
        </p:txBody>
      </p:sp>
      <p:sp>
        <p:nvSpPr>
          <p:cNvPr id="38" name="Text Box 790"/>
          <p:cNvSpPr txBox="1">
            <a:spLocks noChangeArrowheads="1"/>
          </p:cNvSpPr>
          <p:nvPr/>
        </p:nvSpPr>
        <p:spPr bwMode="auto">
          <a:xfrm>
            <a:off x="500063" y="4000500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1,177,664</a:t>
            </a:r>
          </a:p>
        </p:txBody>
      </p:sp>
      <p:sp>
        <p:nvSpPr>
          <p:cNvPr id="39" name="Text Box 791"/>
          <p:cNvSpPr txBox="1">
            <a:spLocks noChangeArrowheads="1"/>
          </p:cNvSpPr>
          <p:nvPr/>
        </p:nvSpPr>
        <p:spPr bwMode="auto">
          <a:xfrm>
            <a:off x="2786063" y="4286250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60.03%</a:t>
            </a:r>
          </a:p>
        </p:txBody>
      </p:sp>
      <p:sp>
        <p:nvSpPr>
          <p:cNvPr id="40" name="Text Box 792"/>
          <p:cNvSpPr txBox="1">
            <a:spLocks noChangeArrowheads="1"/>
          </p:cNvSpPr>
          <p:nvPr/>
        </p:nvSpPr>
        <p:spPr bwMode="auto">
          <a:xfrm>
            <a:off x="403225" y="4286250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39.96%</a:t>
            </a:r>
          </a:p>
        </p:txBody>
      </p:sp>
      <p:sp>
        <p:nvSpPr>
          <p:cNvPr id="41" name="Rectangle 806"/>
          <p:cNvSpPr>
            <a:spLocks noChangeArrowheads="1"/>
          </p:cNvSpPr>
          <p:nvPr/>
        </p:nvSpPr>
        <p:spPr bwMode="auto">
          <a:xfrm>
            <a:off x="5214938" y="1468438"/>
            <a:ext cx="3408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ELECCIONES 2000</a:t>
            </a:r>
          </a:p>
        </p:txBody>
      </p:sp>
      <p:graphicFrame>
        <p:nvGraphicFramePr>
          <p:cNvPr id="3074" name="42 Gráfico"/>
          <p:cNvGraphicFramePr>
            <a:graphicFrameLocks/>
          </p:cNvGraphicFramePr>
          <p:nvPr/>
        </p:nvGraphicFramePr>
        <p:xfrm>
          <a:off x="1214438" y="1785938"/>
          <a:ext cx="1785937" cy="1714500"/>
        </p:xfrm>
        <a:graphic>
          <a:graphicData uri="http://schemas.openxmlformats.org/presentationml/2006/ole">
            <p:oleObj spid="_x0000_s3074" r:id="rId3" imgW="2286198" imgH="2103302" progId="Excel.Sheet.8">
              <p:embed/>
            </p:oleObj>
          </a:graphicData>
        </a:graphic>
      </p:graphicFrame>
      <p:graphicFrame>
        <p:nvGraphicFramePr>
          <p:cNvPr id="3075" name="43 Gráfico"/>
          <p:cNvGraphicFramePr>
            <a:graphicFrameLocks/>
          </p:cNvGraphicFramePr>
          <p:nvPr/>
        </p:nvGraphicFramePr>
        <p:xfrm>
          <a:off x="6000750" y="1785938"/>
          <a:ext cx="1785938" cy="1714500"/>
        </p:xfrm>
        <a:graphic>
          <a:graphicData uri="http://schemas.openxmlformats.org/presentationml/2006/ole">
            <p:oleObj spid="_x0000_s3075" r:id="rId4" imgW="2261812" imgH="2103302" progId="Excel.Sheet.8">
              <p:embed/>
            </p:oleObj>
          </a:graphicData>
        </a:graphic>
      </p:graphicFrame>
      <p:graphicFrame>
        <p:nvGraphicFramePr>
          <p:cNvPr id="3076" name="44 Gráfico"/>
          <p:cNvGraphicFramePr>
            <a:graphicFrameLocks/>
          </p:cNvGraphicFramePr>
          <p:nvPr/>
        </p:nvGraphicFramePr>
        <p:xfrm>
          <a:off x="1143000" y="3929063"/>
          <a:ext cx="1785938" cy="1460500"/>
        </p:xfrm>
        <a:graphic>
          <a:graphicData uri="http://schemas.openxmlformats.org/presentationml/2006/ole">
            <p:oleObj spid="_x0000_s3076" r:id="rId5" imgW="2432515" imgH="1889924" progId="Excel.Sheet.8">
              <p:embed/>
            </p:oleObj>
          </a:graphicData>
        </a:graphic>
      </p:graphicFrame>
      <p:sp>
        <p:nvSpPr>
          <p:cNvPr id="26" name="Rectangle 795"/>
          <p:cNvSpPr>
            <a:spLocks noChangeArrowheads="1"/>
          </p:cNvSpPr>
          <p:nvPr/>
        </p:nvSpPr>
        <p:spPr bwMode="auto">
          <a:xfrm>
            <a:off x="2357438" y="5092700"/>
            <a:ext cx="3890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ELECCIONES 2009</a:t>
            </a:r>
          </a:p>
        </p:txBody>
      </p:sp>
      <p:graphicFrame>
        <p:nvGraphicFramePr>
          <p:cNvPr id="3077" name="41 Gráfico"/>
          <p:cNvGraphicFramePr>
            <a:graphicFrameLocks/>
          </p:cNvGraphicFramePr>
          <p:nvPr/>
        </p:nvGraphicFramePr>
        <p:xfrm>
          <a:off x="3500438" y="5500688"/>
          <a:ext cx="1857375" cy="1135062"/>
        </p:xfrm>
        <a:graphic>
          <a:graphicData uri="http://schemas.openxmlformats.org/presentationml/2006/ole">
            <p:oleObj spid="_x0000_s3077" r:id="rId6" imgW="2432515" imgH="1493649" progId="Excel.Sheet.8">
              <p:embed/>
            </p:oleObj>
          </a:graphicData>
        </a:graphic>
      </p:graphicFrame>
      <p:sp>
        <p:nvSpPr>
          <p:cNvPr id="46" name="Text Box 789"/>
          <p:cNvSpPr txBox="1">
            <a:spLocks noChangeArrowheads="1"/>
          </p:cNvSpPr>
          <p:nvPr/>
        </p:nvSpPr>
        <p:spPr bwMode="auto">
          <a:xfrm>
            <a:off x="4860925" y="5478463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1,753,706</a:t>
            </a:r>
          </a:p>
        </p:txBody>
      </p:sp>
      <p:sp>
        <p:nvSpPr>
          <p:cNvPr id="47" name="Text Box 790"/>
          <p:cNvSpPr txBox="1">
            <a:spLocks noChangeArrowheads="1"/>
          </p:cNvSpPr>
          <p:nvPr/>
        </p:nvSpPr>
        <p:spPr bwMode="auto">
          <a:xfrm>
            <a:off x="2857500" y="5500688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1,457,533</a:t>
            </a:r>
          </a:p>
        </p:txBody>
      </p:sp>
      <p:sp>
        <p:nvSpPr>
          <p:cNvPr id="48" name="Text Box 791"/>
          <p:cNvSpPr txBox="1">
            <a:spLocks noChangeArrowheads="1"/>
          </p:cNvSpPr>
          <p:nvPr/>
        </p:nvSpPr>
        <p:spPr bwMode="auto">
          <a:xfrm>
            <a:off x="5075238" y="5764213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54.61%</a:t>
            </a:r>
          </a:p>
        </p:txBody>
      </p:sp>
      <p:sp>
        <p:nvSpPr>
          <p:cNvPr id="49" name="Text Box 792"/>
          <p:cNvSpPr txBox="1">
            <a:spLocks noChangeArrowheads="1"/>
          </p:cNvSpPr>
          <p:nvPr/>
        </p:nvSpPr>
        <p:spPr bwMode="auto">
          <a:xfrm>
            <a:off x="2760663" y="5786438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45.39%</a:t>
            </a:r>
          </a:p>
        </p:txBody>
      </p:sp>
      <p:sp>
        <p:nvSpPr>
          <p:cNvPr id="43" name="Rectangle 795"/>
          <p:cNvSpPr>
            <a:spLocks noChangeArrowheads="1"/>
          </p:cNvSpPr>
          <p:nvPr/>
        </p:nvSpPr>
        <p:spPr bwMode="auto">
          <a:xfrm>
            <a:off x="5038725" y="3357563"/>
            <a:ext cx="3890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ELECCIONES 2003</a:t>
            </a:r>
          </a:p>
        </p:txBody>
      </p:sp>
      <p:graphicFrame>
        <p:nvGraphicFramePr>
          <p:cNvPr id="3078" name="Object 33"/>
          <p:cNvGraphicFramePr>
            <a:graphicFrameLocks/>
          </p:cNvGraphicFramePr>
          <p:nvPr/>
        </p:nvGraphicFramePr>
        <p:xfrm>
          <a:off x="6000750" y="3857625"/>
          <a:ext cx="1928813" cy="1531938"/>
        </p:xfrm>
        <a:graphic>
          <a:graphicData uri="http://schemas.openxmlformats.org/presentationml/2006/ole">
            <p:oleObj spid="_x0000_s3078" r:id="rId7" imgW="1932599" imgH="1530229" progId="Excel.Sheet.8">
              <p:embed/>
            </p:oleObj>
          </a:graphicData>
        </a:graphic>
      </p:graphicFrame>
      <p:sp>
        <p:nvSpPr>
          <p:cNvPr id="45" name="Text Box 789"/>
          <p:cNvSpPr txBox="1">
            <a:spLocks noChangeArrowheads="1"/>
          </p:cNvSpPr>
          <p:nvPr/>
        </p:nvSpPr>
        <p:spPr bwMode="auto">
          <a:xfrm>
            <a:off x="7361238" y="4000500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1,455,344</a:t>
            </a:r>
          </a:p>
        </p:txBody>
      </p:sp>
      <p:sp>
        <p:nvSpPr>
          <p:cNvPr id="50" name="Text Box 790"/>
          <p:cNvSpPr txBox="1">
            <a:spLocks noChangeArrowheads="1"/>
          </p:cNvSpPr>
          <p:nvPr/>
        </p:nvSpPr>
        <p:spPr bwMode="auto">
          <a:xfrm>
            <a:off x="5432425" y="4000500"/>
            <a:ext cx="128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1,221,999</a:t>
            </a:r>
          </a:p>
        </p:txBody>
      </p:sp>
      <p:sp>
        <p:nvSpPr>
          <p:cNvPr id="51" name="Text Box 791"/>
          <p:cNvSpPr txBox="1">
            <a:spLocks noChangeArrowheads="1"/>
          </p:cNvSpPr>
          <p:nvPr/>
        </p:nvSpPr>
        <p:spPr bwMode="auto">
          <a:xfrm>
            <a:off x="7832725" y="4264025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54.36%</a:t>
            </a:r>
          </a:p>
        </p:txBody>
      </p:sp>
      <p:sp>
        <p:nvSpPr>
          <p:cNvPr id="52" name="Text Box 792"/>
          <p:cNvSpPr txBox="1">
            <a:spLocks noChangeArrowheads="1"/>
          </p:cNvSpPr>
          <p:nvPr/>
        </p:nvSpPr>
        <p:spPr bwMode="auto">
          <a:xfrm>
            <a:off x="5264150" y="4286250"/>
            <a:ext cx="88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accent6"/>
                </a:solidFill>
                <a:latin typeface="Book Antiqua" pitchFamily="18" charset="0"/>
                <a:cs typeface="+mn-cs"/>
              </a:rPr>
              <a:t>45.64%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571500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642938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ETAPAS DEL PROCESO ELECTORAL ESTATAL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1785938"/>
            <a:ext cx="7772400" cy="4714875"/>
          </a:xfrm>
        </p:spPr>
        <p:txBody>
          <a:bodyPr>
            <a:noAutofit/>
          </a:bodyPr>
          <a:lstStyle/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400" b="1" dirty="0" smtClean="0"/>
              <a:t>PRIMERA ETAPA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600" b="1" i="1" dirty="0" smtClean="0"/>
              <a:t>Etapa de Preparación de la Elección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1600" b="1" u="sng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</a:t>
            </a: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3200" dirty="0" smtClean="0"/>
              <a:t>con la primera sesión de la Comisión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200" dirty="0" smtClean="0"/>
              <a:t>Estatal Electoral el primero de noviembre del año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200" dirty="0" smtClean="0"/>
              <a:t>anterior a la elección.</a:t>
            </a:r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2000" b="1" u="sng" dirty="0" smtClean="0"/>
          </a:p>
          <a:p>
            <a:pPr marL="274320" indent="-27432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Concluye</a:t>
            </a: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MX" sz="3200" dirty="0" smtClean="0"/>
              <a:t>al iniciarse la jornada electoral.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3200" dirty="0" smtClean="0"/>
              <a:t>(Art. 73)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USUARIO\Mis documentos\Mis imágenes\ife_15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86063" y="1643063"/>
            <a:ext cx="3286125" cy="1071562"/>
          </a:xfrm>
        </p:spPr>
      </p:pic>
      <p:sp>
        <p:nvSpPr>
          <p:cNvPr id="5" name="4 Rectángulo"/>
          <p:cNvSpPr/>
          <p:nvPr/>
        </p:nvSpPr>
        <p:spPr>
          <a:xfrm>
            <a:off x="1143000" y="4071938"/>
            <a:ext cx="7000875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atin typeface="+mn-lt"/>
                <a:cs typeface="+mn-cs"/>
              </a:rPr>
              <a:t>Para información llamar desde cualquier parte del país sin costo al teléfono: 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01 800 433 2000</a:t>
            </a: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es-ES" sz="2800" dirty="0">
                <a:latin typeface="+mn-lt"/>
                <a:cs typeface="+mn-cs"/>
              </a:rPr>
              <a:t>o en Monterrey al </a:t>
            </a:r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83 45 87 11</a:t>
            </a:r>
          </a:p>
        </p:txBody>
      </p:sp>
      <p:sp>
        <p:nvSpPr>
          <p:cNvPr id="46084" name="5 Rectángulo"/>
          <p:cNvSpPr>
            <a:spLocks noChangeArrowheads="1"/>
          </p:cNvSpPr>
          <p:nvPr/>
        </p:nvSpPr>
        <p:spPr bwMode="auto">
          <a:xfrm>
            <a:off x="2643188" y="3286125"/>
            <a:ext cx="3786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>
                <a:latin typeface="Perpetua" pitchFamily="18" charset="0"/>
              </a:rPr>
              <a:t>www.ife.org.mx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ctrTitle"/>
          </p:nvPr>
        </p:nvSpPr>
        <p:spPr>
          <a:xfrm>
            <a:off x="457200" y="1458913"/>
            <a:ext cx="8229600" cy="1470025"/>
          </a:xfrm>
        </p:spPr>
        <p:txBody>
          <a:bodyPr/>
          <a:lstStyle/>
          <a:p>
            <a:pPr eaLnBrk="1" hangingPunct="1"/>
            <a:r>
              <a:rPr lang="es-MX" b="1" smtClean="0">
                <a:solidFill>
                  <a:schemeClr val="tx1"/>
                </a:solidFill>
              </a:rPr>
              <a:t>Tribunal Electoral del Estado de Nuevo León</a:t>
            </a:r>
          </a:p>
        </p:txBody>
      </p:sp>
      <p:sp>
        <p:nvSpPr>
          <p:cNvPr id="47107" name="4 CuadroTexto"/>
          <p:cNvSpPr txBox="1">
            <a:spLocks noChangeArrowheads="1"/>
          </p:cNvSpPr>
          <p:nvPr/>
        </p:nvSpPr>
        <p:spPr bwMode="auto">
          <a:xfrm>
            <a:off x="2428875" y="5214938"/>
            <a:ext cx="44291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2200" b="1">
                <a:latin typeface="Perpetua" pitchFamily="18" charset="0"/>
              </a:rPr>
              <a:t>www.tee-nl.org.mx</a:t>
            </a:r>
          </a:p>
          <a:p>
            <a:pPr algn="ctr"/>
            <a:r>
              <a:rPr lang="es-MX" sz="2200" b="1">
                <a:latin typeface="Perpetua" pitchFamily="18" charset="0"/>
              </a:rPr>
              <a:t>Liendo 602 y 604, Col. Obispado, Monterrey, Nuevo León C.P. 64060</a:t>
            </a:r>
          </a:p>
          <a:p>
            <a:pPr algn="ctr"/>
            <a:r>
              <a:rPr lang="es-MX" sz="2200" b="1">
                <a:latin typeface="Perpetua" pitchFamily="18" charset="0"/>
              </a:rPr>
              <a:t>T. 8333 5800</a:t>
            </a:r>
          </a:p>
        </p:txBody>
      </p:sp>
      <p:pic>
        <p:nvPicPr>
          <p:cNvPr id="47108" name="5 Imagen" descr="LOGOtransparent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3214688"/>
            <a:ext cx="1800225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428625" y="285750"/>
            <a:ext cx="8215313" cy="1357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142875"/>
            <a:ext cx="8043863" cy="15001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actos de la etapa de </a:t>
            </a:r>
            <a:b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preparación del proceso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2000250"/>
            <a:ext cx="8358188" cy="4357688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MX" sz="24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Precampañas</a:t>
            </a: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s-MX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</a:t>
            </a:r>
            <a:r>
              <a:rPr lang="es-MX" sz="2300" b="1" dirty="0" smtClean="0"/>
              <a:t>inician a partir del </a:t>
            </a:r>
            <a:r>
              <a:rPr lang="es-MX" sz="2300" b="1" u="sng" dirty="0" smtClean="0"/>
              <a:t>15 de enero </a:t>
            </a:r>
            <a:r>
              <a:rPr lang="es-MX" sz="2300" b="1" dirty="0" smtClean="0"/>
              <a:t>cuando la elección comprenda los cargos de Gobernador, Diputados, Congreso del Estado y Ayuntamientos.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MX" sz="23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Su duración será como máximo dos terceras partes de lo que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corresponda a la campaña. Cuando la elección corresponda a los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Diputados y Ayuntamientos, la precampaña inicia el 15 de febrero.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2300" b="1" dirty="0" smtClean="0"/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Se entiende por </a:t>
            </a:r>
            <a:r>
              <a:rPr lang="es-MX" sz="2300" b="1" i="1" u="sng" dirty="0" smtClean="0"/>
              <a:t>precampaña electoral</a:t>
            </a:r>
            <a:r>
              <a:rPr lang="es-MX" sz="2300" b="1" dirty="0" smtClean="0"/>
              <a:t>, el conjunto de actos que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realizan los partidos políticos, sus militantes y los precandidatos a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cargos de elección popular debidamente registrados por cada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MX" sz="2300" b="1" dirty="0" smtClean="0"/>
              <a:t>partido.</a:t>
            </a:r>
            <a:endParaRPr lang="es-MX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357188"/>
            <a:ext cx="7715250" cy="1071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88" y="214313"/>
            <a:ext cx="7772400" cy="1714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actos de la etapa de </a:t>
            </a:r>
            <a:b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preparación de la elección</a:t>
            </a:r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500" y="1857375"/>
            <a:ext cx="8215313" cy="4643438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2400" b="1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/>
              <a:t>Determinación por la Comisión Estatal Electoral  de los </a:t>
            </a: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topes de gastos de precampañas </a:t>
            </a:r>
            <a:r>
              <a:rPr lang="es-MX" b="1" dirty="0" smtClean="0"/>
              <a:t>(noviembre del año anterior al de la elección).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050" b="1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 candidatos: </a:t>
            </a:r>
            <a:r>
              <a:rPr lang="es-MX" b="1" dirty="0" smtClean="0"/>
              <a:t>Cuando se elija Gobernador, Diputados locales y Ayuntamientos (marzo 15 al 10 de abril).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050" b="1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b="1" dirty="0" smtClean="0"/>
              <a:t>Cuando la elección sea de Diputados y Ayuntamientos será de abril 15 a mayo 10.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s-MX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428625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88" y="285750"/>
            <a:ext cx="7758112" cy="12858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actos de la etapa de </a:t>
            </a:r>
            <a:b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preparación del proceso</a:t>
            </a: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42938" y="1714500"/>
            <a:ext cx="8043862" cy="478631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 representantes de partidos y candidatos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8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Campañas electorales</a:t>
            </a:r>
            <a:r>
              <a:rPr lang="es-MX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s-MX" sz="2400" b="1" dirty="0" smtClean="0"/>
              <a:t>Conjunto de actividades llevadas a cabo por los partidos políticos nacionales o estatales, las coaliciones y los candidatos registrados, con el propósito de promover sus programas, principios, estatutos, plataformas o candidaturas para la obtención del voto.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r>
              <a:rPr lang="es-MX" sz="2400" b="1" dirty="0" smtClean="0"/>
              <a:t>    Se inician desde el registro hasta tres días antes de la Jornada Electoral.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800" b="1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400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Debates</a:t>
            </a:r>
            <a:endParaRPr lang="es-MX" sz="2800" b="1" u="sng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928688" y="428625"/>
            <a:ext cx="771525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50" y="357188"/>
            <a:ext cx="782955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actos de la etapa de </a:t>
            </a:r>
            <a:br>
              <a:rPr lang="es-MX" sz="2800" b="1" dirty="0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b="1" dirty="0" smtClean="0">
                <a:solidFill>
                  <a:srgbClr val="4E3B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preparación del proceso</a:t>
            </a:r>
            <a:endParaRPr lang="es-MX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2000250"/>
            <a:ext cx="7772400" cy="442912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Ubicación de las mesas directivas de casilla  </a:t>
            </a:r>
            <a:r>
              <a:rPr lang="es-MX" sz="2400" b="1" dirty="0" smtClean="0"/>
              <a:t>en escuelas, oficinas públicas, domicilios particulares.</a:t>
            </a:r>
            <a:endParaRPr lang="es-MX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Insaculación de la lista nominal </a:t>
            </a:r>
            <a:r>
              <a:rPr lang="es-MX" sz="2400" b="1" dirty="0" smtClean="0"/>
              <a:t>para la selección de los funcionarios de casilla.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400" b="1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 las mesas directivas de casilla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Electoral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 2"/>
              <a:buNone/>
              <a:defRPr/>
            </a:pPr>
            <a:endParaRPr lang="es-MX" sz="1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es-MX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Información preliminar de resultados  </a:t>
            </a:r>
            <a:r>
              <a:rPr lang="es-MX" sz="2400" b="1" dirty="0" smtClean="0"/>
              <a:t>(Noventa días antes de la elección se debe aprobar el diseño)</a:t>
            </a:r>
            <a:endParaRPr lang="es-MX" sz="2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274638"/>
            <a:ext cx="8429625" cy="101123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ELECTORAL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1571625"/>
            <a:ext cx="60721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1357313"/>
            <a:ext cx="8358187" cy="5072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</TotalTime>
  <Words>2202</Words>
  <Application>Microsoft Office PowerPoint</Application>
  <PresentationFormat>Presentación en pantalla (4:3)</PresentationFormat>
  <Paragraphs>477</Paragraphs>
  <Slides>41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53" baseType="lpstr">
      <vt:lpstr>Arial</vt:lpstr>
      <vt:lpstr>Franklin Gothic Book</vt:lpstr>
      <vt:lpstr>Perpetua</vt:lpstr>
      <vt:lpstr>Wingdings 2</vt:lpstr>
      <vt:lpstr>Calibri</vt:lpstr>
      <vt:lpstr>Wingdings</vt:lpstr>
      <vt:lpstr>Verdana</vt:lpstr>
      <vt:lpstr>Candara</vt:lpstr>
      <vt:lpstr>Book Antiqua</vt:lpstr>
      <vt:lpstr>Equidad</vt:lpstr>
      <vt:lpstr>Presentación</vt:lpstr>
      <vt:lpstr>Hoja de cálculo de Microsoft Office Excel 97-2003</vt:lpstr>
      <vt:lpstr>Etapas del Proceso Electoral Estatal</vt:lpstr>
      <vt:lpstr>ETAPAS DEL PROCESO ESTATAL</vt:lpstr>
      <vt:lpstr>PROCESO ELECTORAL ESTATAL</vt:lpstr>
      <vt:lpstr>ETAPAS DEL PROCESO ELECTORAL ESTATAL</vt:lpstr>
      <vt:lpstr>Algunos actos de la etapa de  preparación del proceso</vt:lpstr>
      <vt:lpstr>  Algunos actos de la etapa de  preparación de la elección </vt:lpstr>
      <vt:lpstr>Algunos actos de la etapa de  preparación del proceso</vt:lpstr>
      <vt:lpstr>Algunos actos de la etapa de  preparación del proceso</vt:lpstr>
      <vt:lpstr>MATERIAL ELECTORAL</vt:lpstr>
      <vt:lpstr>ETAPAS DEL PROCESO ELECTORAL ESTATAL</vt:lpstr>
      <vt:lpstr>Actos de la Jornada Electoral</vt:lpstr>
      <vt:lpstr>JORNADA ELECTORAL LOCAL</vt:lpstr>
      <vt:lpstr>JORNADA ELECTORAL LOCAL</vt:lpstr>
      <vt:lpstr>Diapositiva 14</vt:lpstr>
      <vt:lpstr>JORNADA ELECTORAL LOCAL</vt:lpstr>
      <vt:lpstr>JORNADA ELECTORAL LOCAL</vt:lpstr>
      <vt:lpstr>JORNADA ELECTORAL LOCAL</vt:lpstr>
      <vt:lpstr>JORNADA ELECTORAL LOCAL</vt:lpstr>
      <vt:lpstr>ETAPAS DEL PROCESO ELECTORAL ESTATAL</vt:lpstr>
      <vt:lpstr>Resultados y declaración de validez de las elecciones</vt:lpstr>
      <vt:lpstr>RESULTADOS Y DECLARACIONES DE VALIDEZ DE LAS ELECCIONES</vt:lpstr>
      <vt:lpstr>RESULTADOS Y DECLARACIONES DE VALIDEZ DE LAS ELECCIONES</vt:lpstr>
      <vt:lpstr>Cómputo de las Elecciones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Tribunal Electoral del Estado de Nuevo León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Etapas del Proceso Electoral</dc:title>
  <dc:creator>USUARIO</dc:creator>
  <cp:lastModifiedBy>USUARIO</cp:lastModifiedBy>
  <cp:revision>529</cp:revision>
  <dcterms:created xsi:type="dcterms:W3CDTF">2010-01-19T21:33:34Z</dcterms:created>
  <dcterms:modified xsi:type="dcterms:W3CDTF">2010-05-12T16:52:45Z</dcterms:modified>
</cp:coreProperties>
</file>